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handoutMasterIdLst>
    <p:handoutMasterId r:id="rId17"/>
  </p:handoutMasterIdLst>
  <p:sldIdLst>
    <p:sldId id="257" r:id="rId5"/>
    <p:sldId id="256" r:id="rId6"/>
    <p:sldId id="258" r:id="rId7"/>
    <p:sldId id="259" r:id="rId8"/>
    <p:sldId id="260" r:id="rId9"/>
    <p:sldId id="262"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3" autoAdjust="0"/>
    <p:restoredTop sz="94694"/>
  </p:normalViewPr>
  <p:slideViewPr>
    <p:cSldViewPr snapToGrid="0">
      <p:cViewPr varScale="1">
        <p:scale>
          <a:sx n="125" d="100"/>
          <a:sy n="125" d="100"/>
        </p:scale>
        <p:origin x="96" y="162"/>
      </p:cViewPr>
      <p:guideLst/>
    </p:cSldViewPr>
  </p:slideViewPr>
  <p:notesTextViewPr>
    <p:cViewPr>
      <p:scale>
        <a:sx n="1" d="1"/>
        <a:sy n="1" d="1"/>
      </p:scale>
      <p:origin x="0" y="0"/>
    </p:cViewPr>
  </p:notesTextViewPr>
  <p:notesViewPr>
    <p:cSldViewPr snapToGrid="0">
      <p:cViewPr varScale="1">
        <p:scale>
          <a:sx n="122" d="100"/>
          <a:sy n="122" d="100"/>
        </p:scale>
        <p:origin x="5004" y="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657105-80E9-4857-8A6C-372B1C6F8B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54DF338-F53C-4CAD-9504-7B726F6D99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50B36B-522F-4FB6-83E3-D954F3ED01A7}" type="datetimeFigureOut">
              <a:rPr lang="en-US" smtClean="0"/>
              <a:t>8/8/2024</a:t>
            </a:fld>
            <a:endParaRPr lang="en-US"/>
          </a:p>
        </p:txBody>
      </p:sp>
      <p:sp>
        <p:nvSpPr>
          <p:cNvPr id="4" name="Footer Placeholder 3">
            <a:extLst>
              <a:ext uri="{FF2B5EF4-FFF2-40B4-BE49-F238E27FC236}">
                <a16:creationId xmlns:a16="http://schemas.microsoft.com/office/drawing/2014/main" id="{55B511A6-6B0B-4DAE-A764-1F011E28BC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91A5625-86C7-494B-BC34-F9D0F0EDB9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341C37-0A01-4A81-BC64-4A5E5C798011}" type="slidenum">
              <a:rPr lang="en-US" smtClean="0"/>
              <a:t>‹#›</a:t>
            </a:fld>
            <a:endParaRPr lang="en-US"/>
          </a:p>
        </p:txBody>
      </p:sp>
    </p:spTree>
    <p:extLst>
      <p:ext uri="{BB962C8B-B14F-4D97-AF65-F5344CB8AC3E}">
        <p14:creationId xmlns:p14="http://schemas.microsoft.com/office/powerpoint/2010/main" val="214098006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C3386-699B-6138-AAEB-11596E7631B5}"/>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2E1D342-0791-7CF9-51DE-7B5D357CFEF8}"/>
              </a:ext>
            </a:extLst>
          </p:cNvPr>
          <p:cNvSpPr>
            <a:spLocks noGrp="1"/>
          </p:cNvSpPr>
          <p:nvPr>
            <p:ph type="subTitle" idx="1"/>
          </p:nvPr>
        </p:nvSpPr>
        <p:spPr>
          <a:xfrm>
            <a:off x="1524000" y="3602038"/>
            <a:ext cx="9144000" cy="123959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50538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4EAC-B6FA-3CFE-515C-259DA7A64F01}"/>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ECFA658A-B10B-AF90-D235-E2790014D0FC}"/>
              </a:ext>
            </a:extLst>
          </p:cNvPr>
          <p:cNvSpPr>
            <a:spLocks noGrp="1"/>
          </p:cNvSpPr>
          <p:nvPr>
            <p:ph type="dt" sz="half" idx="10"/>
          </p:nvPr>
        </p:nvSpPr>
        <p:spPr/>
        <p:txBody>
          <a:bodyPr/>
          <a:lstStyle/>
          <a:p>
            <a:fld id="{70DE3B94-0A4E-5946-8173-9EF5DC2A8ABB}" type="datetimeFigureOut">
              <a:rPr lang="en-US" smtClean="0"/>
              <a:t>8/8/2024</a:t>
            </a:fld>
            <a:endParaRPr lang="en-US"/>
          </a:p>
        </p:txBody>
      </p:sp>
      <p:sp>
        <p:nvSpPr>
          <p:cNvPr id="5" name="Slide Number Placeholder 4">
            <a:extLst>
              <a:ext uri="{FF2B5EF4-FFF2-40B4-BE49-F238E27FC236}">
                <a16:creationId xmlns:a16="http://schemas.microsoft.com/office/drawing/2014/main" id="{8B8A2DE9-E594-3DA8-ABE0-52BBFE5C993C}"/>
              </a:ext>
            </a:extLst>
          </p:cNvPr>
          <p:cNvSpPr>
            <a:spLocks noGrp="1"/>
          </p:cNvSpPr>
          <p:nvPr>
            <p:ph type="sldNum" sz="quarter" idx="12"/>
          </p:nvPr>
        </p:nvSpPr>
        <p:spPr/>
        <p:txBody>
          <a:bodyPr/>
          <a:lstStyle/>
          <a:p>
            <a:fld id="{7D7A3F29-C19E-FA46-9408-B721278E55A8}" type="slidenum">
              <a:rPr lang="en-US" smtClean="0"/>
              <a:t>‹#›</a:t>
            </a:fld>
            <a:endParaRPr lang="en-US"/>
          </a:p>
        </p:txBody>
      </p:sp>
    </p:spTree>
    <p:extLst>
      <p:ext uri="{BB962C8B-B14F-4D97-AF65-F5344CB8AC3E}">
        <p14:creationId xmlns:p14="http://schemas.microsoft.com/office/powerpoint/2010/main" val="3271824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_Foot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9732DB-3CAC-2E8E-F722-622B063600D7}"/>
              </a:ext>
            </a:extLst>
          </p:cNvPr>
          <p:cNvSpPr>
            <a:spLocks noGrp="1"/>
          </p:cNvSpPr>
          <p:nvPr>
            <p:ph type="dt" sz="half" idx="10"/>
          </p:nvPr>
        </p:nvSpPr>
        <p:spPr/>
        <p:txBody>
          <a:bodyPr/>
          <a:lstStyle/>
          <a:p>
            <a:fld id="{70DE3B94-0A4E-5946-8173-9EF5DC2A8ABB}" type="datetimeFigureOut">
              <a:rPr lang="en-US" smtClean="0"/>
              <a:t>8/8/2024</a:t>
            </a:fld>
            <a:endParaRPr lang="en-US"/>
          </a:p>
        </p:txBody>
      </p:sp>
      <p:sp>
        <p:nvSpPr>
          <p:cNvPr id="4" name="Slide Number Placeholder 3">
            <a:extLst>
              <a:ext uri="{FF2B5EF4-FFF2-40B4-BE49-F238E27FC236}">
                <a16:creationId xmlns:a16="http://schemas.microsoft.com/office/drawing/2014/main" id="{26F21F08-F6A4-F19F-F8B5-DA8CAE7F0433}"/>
              </a:ext>
            </a:extLst>
          </p:cNvPr>
          <p:cNvSpPr>
            <a:spLocks noGrp="1"/>
          </p:cNvSpPr>
          <p:nvPr>
            <p:ph type="sldNum" sz="quarter" idx="12"/>
          </p:nvPr>
        </p:nvSpPr>
        <p:spPr/>
        <p:txBody>
          <a:bodyPr/>
          <a:lstStyle/>
          <a:p>
            <a:fld id="{7D7A3F29-C19E-FA46-9408-B721278E55A8}" type="slidenum">
              <a:rPr lang="en-US" smtClean="0"/>
              <a:t>‹#›</a:t>
            </a:fld>
            <a:endParaRPr lang="en-US"/>
          </a:p>
        </p:txBody>
      </p:sp>
    </p:spTree>
    <p:extLst>
      <p:ext uri="{BB962C8B-B14F-4D97-AF65-F5344CB8AC3E}">
        <p14:creationId xmlns:p14="http://schemas.microsoft.com/office/powerpoint/2010/main" val="3693711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F21F08-F6A4-F19F-F8B5-DA8CAE7F0433}"/>
              </a:ext>
            </a:extLst>
          </p:cNvPr>
          <p:cNvSpPr>
            <a:spLocks noGrp="1"/>
          </p:cNvSpPr>
          <p:nvPr>
            <p:ph type="sldNum" sz="quarter" idx="12"/>
          </p:nvPr>
        </p:nvSpPr>
        <p:spPr/>
        <p:txBody>
          <a:bodyPr/>
          <a:lstStyle>
            <a:lvl1pPr>
              <a:defRPr>
                <a:solidFill>
                  <a:schemeClr val="tx1"/>
                </a:solidFill>
              </a:defRPr>
            </a:lvl1pPr>
          </a:lstStyle>
          <a:p>
            <a:fld id="{7D7A3F29-C19E-FA46-9408-B721278E55A8}" type="slidenum">
              <a:rPr lang="en-US" smtClean="0"/>
              <a:pPr/>
              <a:t>‹#›</a:t>
            </a:fld>
            <a:endParaRPr lang="en-US"/>
          </a:p>
        </p:txBody>
      </p:sp>
    </p:spTree>
    <p:extLst>
      <p:ext uri="{BB962C8B-B14F-4D97-AF65-F5344CB8AC3E}">
        <p14:creationId xmlns:p14="http://schemas.microsoft.com/office/powerpoint/2010/main" val="3733504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F21F08-F6A4-F19F-F8B5-DA8CAE7F0433}"/>
              </a:ext>
            </a:extLst>
          </p:cNvPr>
          <p:cNvSpPr>
            <a:spLocks noGrp="1"/>
          </p:cNvSpPr>
          <p:nvPr>
            <p:ph type="sldNum" sz="quarter" idx="12"/>
          </p:nvPr>
        </p:nvSpPr>
        <p:spPr/>
        <p:txBody>
          <a:bodyPr/>
          <a:lstStyle/>
          <a:p>
            <a:fld id="{7D7A3F29-C19E-FA46-9408-B721278E55A8}" type="slidenum">
              <a:rPr lang="en-US" smtClean="0"/>
              <a:t>‹#›</a:t>
            </a:fld>
            <a:endParaRPr lang="en-US"/>
          </a:p>
        </p:txBody>
      </p:sp>
    </p:spTree>
    <p:extLst>
      <p:ext uri="{BB962C8B-B14F-4D97-AF65-F5344CB8AC3E}">
        <p14:creationId xmlns:p14="http://schemas.microsoft.com/office/powerpoint/2010/main" val="791887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877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B9EF3-05C9-B25C-D6A7-880E984333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FA90D3-EA42-01C3-636A-381DE00A8E14}"/>
              </a:ext>
            </a:extLst>
          </p:cNvPr>
          <p:cNvSpPr>
            <a:spLocks noGrp="1"/>
          </p:cNvSpPr>
          <p:nvPr>
            <p:ph idx="1"/>
          </p:nvPr>
        </p:nvSpPr>
        <p:spPr>
          <a:xfrm>
            <a:off x="5183188" y="987426"/>
            <a:ext cx="6172200" cy="47090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1B0F84-13D5-3DC0-4DEA-6F437E7460D4}"/>
              </a:ext>
            </a:extLst>
          </p:cNvPr>
          <p:cNvSpPr>
            <a:spLocks noGrp="1"/>
          </p:cNvSpPr>
          <p:nvPr>
            <p:ph type="body" sz="half" idx="2"/>
          </p:nvPr>
        </p:nvSpPr>
        <p:spPr>
          <a:xfrm>
            <a:off x="839788" y="2057400"/>
            <a:ext cx="3932237" cy="36390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A37E2-B2E4-B634-726C-C9A94774616E}"/>
              </a:ext>
            </a:extLst>
          </p:cNvPr>
          <p:cNvSpPr>
            <a:spLocks noGrp="1"/>
          </p:cNvSpPr>
          <p:nvPr>
            <p:ph type="dt" sz="half" idx="10"/>
          </p:nvPr>
        </p:nvSpPr>
        <p:spPr/>
        <p:txBody>
          <a:bodyPr/>
          <a:lstStyle/>
          <a:p>
            <a:fld id="{70DE3B94-0A4E-5946-8173-9EF5DC2A8ABB}" type="datetimeFigureOut">
              <a:rPr lang="en-US" smtClean="0"/>
              <a:t>8/8/2024</a:t>
            </a:fld>
            <a:endParaRPr lang="en-US"/>
          </a:p>
        </p:txBody>
      </p:sp>
      <p:sp>
        <p:nvSpPr>
          <p:cNvPr id="7" name="Slide Number Placeholder 6">
            <a:extLst>
              <a:ext uri="{FF2B5EF4-FFF2-40B4-BE49-F238E27FC236}">
                <a16:creationId xmlns:a16="http://schemas.microsoft.com/office/drawing/2014/main" id="{5D0DB3B1-EC9A-00F2-8448-45877A3BFD48}"/>
              </a:ext>
            </a:extLst>
          </p:cNvPr>
          <p:cNvSpPr>
            <a:spLocks noGrp="1"/>
          </p:cNvSpPr>
          <p:nvPr>
            <p:ph type="sldNum" sz="quarter" idx="12"/>
          </p:nvPr>
        </p:nvSpPr>
        <p:spPr/>
        <p:txBody>
          <a:bodyPr/>
          <a:lstStyle/>
          <a:p>
            <a:fld id="{7D7A3F29-C19E-FA46-9408-B721278E55A8}" type="slidenum">
              <a:rPr lang="en-US" smtClean="0"/>
              <a:t>‹#›</a:t>
            </a:fld>
            <a:endParaRPr lang="en-US"/>
          </a:p>
        </p:txBody>
      </p:sp>
    </p:spTree>
    <p:extLst>
      <p:ext uri="{BB962C8B-B14F-4D97-AF65-F5344CB8AC3E}">
        <p14:creationId xmlns:p14="http://schemas.microsoft.com/office/powerpoint/2010/main" val="2964964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B859-5432-2ED5-3DC9-F243D808FF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6A9B67-01C5-4797-62B6-96D8D14E6BDB}"/>
              </a:ext>
            </a:extLst>
          </p:cNvPr>
          <p:cNvSpPr>
            <a:spLocks noGrp="1"/>
          </p:cNvSpPr>
          <p:nvPr>
            <p:ph type="pic" idx="1"/>
          </p:nvPr>
        </p:nvSpPr>
        <p:spPr>
          <a:xfrm>
            <a:off x="5183188" y="457201"/>
            <a:ext cx="6172200" cy="52516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DE6BD9D-31F5-655B-EA1A-85A0ADA2ED09}"/>
              </a:ext>
            </a:extLst>
          </p:cNvPr>
          <p:cNvSpPr>
            <a:spLocks noGrp="1"/>
          </p:cNvSpPr>
          <p:nvPr>
            <p:ph type="body" sz="half" idx="2"/>
          </p:nvPr>
        </p:nvSpPr>
        <p:spPr>
          <a:xfrm>
            <a:off x="839788" y="2057400"/>
            <a:ext cx="3932237" cy="36514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975A0A-6B33-5529-BD05-4C03DB48B92C}"/>
              </a:ext>
            </a:extLst>
          </p:cNvPr>
          <p:cNvSpPr>
            <a:spLocks noGrp="1"/>
          </p:cNvSpPr>
          <p:nvPr>
            <p:ph type="dt" sz="half" idx="10"/>
          </p:nvPr>
        </p:nvSpPr>
        <p:spPr/>
        <p:txBody>
          <a:bodyPr/>
          <a:lstStyle/>
          <a:p>
            <a:fld id="{70DE3B94-0A4E-5946-8173-9EF5DC2A8ABB}" type="datetimeFigureOut">
              <a:rPr lang="en-US" smtClean="0"/>
              <a:t>8/8/2024</a:t>
            </a:fld>
            <a:endParaRPr lang="en-US"/>
          </a:p>
        </p:txBody>
      </p:sp>
      <p:sp>
        <p:nvSpPr>
          <p:cNvPr id="7" name="Slide Number Placeholder 6">
            <a:extLst>
              <a:ext uri="{FF2B5EF4-FFF2-40B4-BE49-F238E27FC236}">
                <a16:creationId xmlns:a16="http://schemas.microsoft.com/office/drawing/2014/main" id="{6D066D0D-B48A-CA00-B9F9-1FEB03F67349}"/>
              </a:ext>
            </a:extLst>
          </p:cNvPr>
          <p:cNvSpPr>
            <a:spLocks noGrp="1"/>
          </p:cNvSpPr>
          <p:nvPr>
            <p:ph type="sldNum" sz="quarter" idx="12"/>
          </p:nvPr>
        </p:nvSpPr>
        <p:spPr/>
        <p:txBody>
          <a:bodyPr/>
          <a:lstStyle/>
          <a:p>
            <a:fld id="{7D7A3F29-C19E-FA46-9408-B721278E55A8}" type="slidenum">
              <a:rPr lang="en-US" smtClean="0"/>
              <a:t>‹#›</a:t>
            </a:fld>
            <a:endParaRPr lang="en-US"/>
          </a:p>
        </p:txBody>
      </p:sp>
    </p:spTree>
    <p:extLst>
      <p:ext uri="{BB962C8B-B14F-4D97-AF65-F5344CB8AC3E}">
        <p14:creationId xmlns:p14="http://schemas.microsoft.com/office/powerpoint/2010/main" val="4173098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8E565-80FC-995B-9CB0-1371E858B7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B4E41B-9A81-02CD-DC95-2694A77E84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CCAE5-E605-E7E2-49F0-3616AB2968BE}"/>
              </a:ext>
            </a:extLst>
          </p:cNvPr>
          <p:cNvSpPr>
            <a:spLocks noGrp="1"/>
          </p:cNvSpPr>
          <p:nvPr>
            <p:ph type="dt" sz="half" idx="10"/>
          </p:nvPr>
        </p:nvSpPr>
        <p:spPr/>
        <p:txBody>
          <a:bodyPr/>
          <a:lstStyle/>
          <a:p>
            <a:fld id="{70DE3B94-0A4E-5946-8173-9EF5DC2A8ABB}" type="datetimeFigureOut">
              <a:rPr lang="en-US" smtClean="0"/>
              <a:t>8/8/2024</a:t>
            </a:fld>
            <a:endParaRPr lang="en-US"/>
          </a:p>
        </p:txBody>
      </p:sp>
      <p:sp>
        <p:nvSpPr>
          <p:cNvPr id="6" name="Slide Number Placeholder 5">
            <a:extLst>
              <a:ext uri="{FF2B5EF4-FFF2-40B4-BE49-F238E27FC236}">
                <a16:creationId xmlns:a16="http://schemas.microsoft.com/office/drawing/2014/main" id="{CB876D09-AFA5-4B4B-0955-FBBE597ECE36}"/>
              </a:ext>
            </a:extLst>
          </p:cNvPr>
          <p:cNvSpPr>
            <a:spLocks noGrp="1"/>
          </p:cNvSpPr>
          <p:nvPr>
            <p:ph type="sldNum" sz="quarter" idx="12"/>
          </p:nvPr>
        </p:nvSpPr>
        <p:spPr/>
        <p:txBody>
          <a:bodyPr/>
          <a:lstStyle/>
          <a:p>
            <a:fld id="{7D7A3F29-C19E-FA46-9408-B721278E55A8}" type="slidenum">
              <a:rPr lang="en-US" smtClean="0"/>
              <a:t>‹#›</a:t>
            </a:fld>
            <a:endParaRPr lang="en-US"/>
          </a:p>
        </p:txBody>
      </p:sp>
    </p:spTree>
    <p:extLst>
      <p:ext uri="{BB962C8B-B14F-4D97-AF65-F5344CB8AC3E}">
        <p14:creationId xmlns:p14="http://schemas.microsoft.com/office/powerpoint/2010/main" val="3961143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4E0D8A-9B6E-43F8-F4E2-960293F1F7B6}"/>
              </a:ext>
            </a:extLst>
          </p:cNvPr>
          <p:cNvSpPr>
            <a:spLocks noGrp="1"/>
          </p:cNvSpPr>
          <p:nvPr>
            <p:ph type="title" orient="vert"/>
          </p:nvPr>
        </p:nvSpPr>
        <p:spPr>
          <a:xfrm>
            <a:off x="8724900" y="365125"/>
            <a:ext cx="2628900" cy="539312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8433BC8-ED4F-A7E6-47D9-DC320E96DF6F}"/>
              </a:ext>
            </a:extLst>
          </p:cNvPr>
          <p:cNvSpPr>
            <a:spLocks noGrp="1"/>
          </p:cNvSpPr>
          <p:nvPr>
            <p:ph type="body" orient="vert" idx="1"/>
          </p:nvPr>
        </p:nvSpPr>
        <p:spPr>
          <a:xfrm>
            <a:off x="838200" y="365125"/>
            <a:ext cx="7734300" cy="53931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D6D85-17FC-1358-EE7D-9FF169C57F04}"/>
              </a:ext>
            </a:extLst>
          </p:cNvPr>
          <p:cNvSpPr>
            <a:spLocks noGrp="1"/>
          </p:cNvSpPr>
          <p:nvPr>
            <p:ph type="dt" sz="half" idx="10"/>
          </p:nvPr>
        </p:nvSpPr>
        <p:spPr/>
        <p:txBody>
          <a:bodyPr/>
          <a:lstStyle/>
          <a:p>
            <a:fld id="{70DE3B94-0A4E-5946-8173-9EF5DC2A8ABB}" type="datetimeFigureOut">
              <a:rPr lang="en-US" smtClean="0"/>
              <a:t>8/8/2024</a:t>
            </a:fld>
            <a:endParaRPr lang="en-US"/>
          </a:p>
        </p:txBody>
      </p:sp>
      <p:sp>
        <p:nvSpPr>
          <p:cNvPr id="6" name="Slide Number Placeholder 5">
            <a:extLst>
              <a:ext uri="{FF2B5EF4-FFF2-40B4-BE49-F238E27FC236}">
                <a16:creationId xmlns:a16="http://schemas.microsoft.com/office/drawing/2014/main" id="{C62D11B4-7926-E865-998B-DE41E2E1BA49}"/>
              </a:ext>
            </a:extLst>
          </p:cNvPr>
          <p:cNvSpPr>
            <a:spLocks noGrp="1"/>
          </p:cNvSpPr>
          <p:nvPr>
            <p:ph type="sldNum" sz="quarter" idx="12"/>
          </p:nvPr>
        </p:nvSpPr>
        <p:spPr/>
        <p:txBody>
          <a:bodyPr/>
          <a:lstStyle/>
          <a:p>
            <a:fld id="{7D7A3F29-C19E-FA46-9408-B721278E55A8}" type="slidenum">
              <a:rPr lang="en-US" smtClean="0"/>
              <a:t>‹#›</a:t>
            </a:fld>
            <a:endParaRPr lang="en-US"/>
          </a:p>
        </p:txBody>
      </p:sp>
    </p:spTree>
    <p:extLst>
      <p:ext uri="{BB962C8B-B14F-4D97-AF65-F5344CB8AC3E}">
        <p14:creationId xmlns:p14="http://schemas.microsoft.com/office/powerpoint/2010/main" val="3000794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548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C3386-699B-6138-AAEB-11596E7631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E1D342-0791-7CF9-51DE-7B5D357CFE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731F76-4BDE-983E-D3F4-54F1C6A14262}"/>
              </a:ext>
            </a:extLst>
          </p:cNvPr>
          <p:cNvSpPr>
            <a:spLocks noGrp="1"/>
          </p:cNvSpPr>
          <p:nvPr>
            <p:ph type="dt" sz="half" idx="10"/>
          </p:nvPr>
        </p:nvSpPr>
        <p:spPr/>
        <p:txBody>
          <a:bodyPr/>
          <a:lstStyle/>
          <a:p>
            <a:fld id="{70DE3B94-0A4E-5946-8173-9EF5DC2A8ABB}" type="datetimeFigureOut">
              <a:rPr lang="en-US" smtClean="0"/>
              <a:t>8/8/2024</a:t>
            </a:fld>
            <a:endParaRPr lang="en-US"/>
          </a:p>
        </p:txBody>
      </p:sp>
      <p:sp>
        <p:nvSpPr>
          <p:cNvPr id="6" name="Slide Number Placeholder 5">
            <a:extLst>
              <a:ext uri="{FF2B5EF4-FFF2-40B4-BE49-F238E27FC236}">
                <a16:creationId xmlns:a16="http://schemas.microsoft.com/office/drawing/2014/main" id="{1E994170-AA61-5743-83F9-7D45BC8B70F1}"/>
              </a:ext>
            </a:extLst>
          </p:cNvPr>
          <p:cNvSpPr>
            <a:spLocks noGrp="1"/>
          </p:cNvSpPr>
          <p:nvPr>
            <p:ph type="sldNum" sz="quarter" idx="12"/>
          </p:nvPr>
        </p:nvSpPr>
        <p:spPr/>
        <p:txBody>
          <a:bodyPr/>
          <a:lstStyle/>
          <a:p>
            <a:fld id="{7D7A3F29-C19E-FA46-9408-B721278E55A8}" type="slidenum">
              <a:rPr lang="en-US" smtClean="0"/>
              <a:t>‹#›</a:t>
            </a:fld>
            <a:endParaRPr lang="en-US"/>
          </a:p>
        </p:txBody>
      </p:sp>
    </p:spTree>
    <p:extLst>
      <p:ext uri="{BB962C8B-B14F-4D97-AF65-F5344CB8AC3E}">
        <p14:creationId xmlns:p14="http://schemas.microsoft.com/office/powerpoint/2010/main" val="312839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_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C3386-699B-6138-AAEB-11596E7631B5}"/>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2E1D342-0791-7CF9-51DE-7B5D357CFEF8}"/>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731F76-4BDE-983E-D3F4-54F1C6A14262}"/>
              </a:ext>
            </a:extLst>
          </p:cNvPr>
          <p:cNvSpPr>
            <a:spLocks noGrp="1"/>
          </p:cNvSpPr>
          <p:nvPr>
            <p:ph type="dt" sz="half" idx="10"/>
          </p:nvPr>
        </p:nvSpPr>
        <p:spPr/>
        <p:txBody>
          <a:bodyPr/>
          <a:lstStyle/>
          <a:p>
            <a:fld id="{70DE3B94-0A4E-5946-8173-9EF5DC2A8ABB}" type="datetimeFigureOut">
              <a:rPr lang="en-US" smtClean="0"/>
              <a:t>8/8/2024</a:t>
            </a:fld>
            <a:endParaRPr lang="en-US"/>
          </a:p>
        </p:txBody>
      </p:sp>
      <p:sp>
        <p:nvSpPr>
          <p:cNvPr id="6" name="Slide Number Placeholder 5">
            <a:extLst>
              <a:ext uri="{FF2B5EF4-FFF2-40B4-BE49-F238E27FC236}">
                <a16:creationId xmlns:a16="http://schemas.microsoft.com/office/drawing/2014/main" id="{1E994170-AA61-5743-83F9-7D45BC8B70F1}"/>
              </a:ext>
            </a:extLst>
          </p:cNvPr>
          <p:cNvSpPr>
            <a:spLocks noGrp="1"/>
          </p:cNvSpPr>
          <p:nvPr>
            <p:ph type="sldNum" sz="quarter" idx="12"/>
          </p:nvPr>
        </p:nvSpPr>
        <p:spPr/>
        <p:txBody>
          <a:bodyPr/>
          <a:lstStyle/>
          <a:p>
            <a:fld id="{7D7A3F29-C19E-FA46-9408-B721278E55A8}" type="slidenum">
              <a:rPr lang="en-US" smtClean="0"/>
              <a:t>‹#›</a:t>
            </a:fld>
            <a:endParaRPr lang="en-US"/>
          </a:p>
        </p:txBody>
      </p:sp>
    </p:spTree>
    <p:extLst>
      <p:ext uri="{BB962C8B-B14F-4D97-AF65-F5344CB8AC3E}">
        <p14:creationId xmlns:p14="http://schemas.microsoft.com/office/powerpoint/2010/main" val="205449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103F0-C1D4-A707-8125-1DA08E924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314A4-3C4F-76DB-0211-9092311C5A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61C93-C7B3-8D1B-3CA1-A9C010863F67}"/>
              </a:ext>
            </a:extLst>
          </p:cNvPr>
          <p:cNvSpPr>
            <a:spLocks noGrp="1"/>
          </p:cNvSpPr>
          <p:nvPr>
            <p:ph type="dt" sz="half" idx="10"/>
          </p:nvPr>
        </p:nvSpPr>
        <p:spPr/>
        <p:txBody>
          <a:bodyPr/>
          <a:lstStyle/>
          <a:p>
            <a:fld id="{70DE3B94-0A4E-5946-8173-9EF5DC2A8ABB}" type="datetimeFigureOut">
              <a:rPr lang="en-US" smtClean="0"/>
              <a:t>8/8/2024</a:t>
            </a:fld>
            <a:endParaRPr lang="en-US"/>
          </a:p>
        </p:txBody>
      </p:sp>
      <p:sp>
        <p:nvSpPr>
          <p:cNvPr id="6" name="Slide Number Placeholder 5">
            <a:extLst>
              <a:ext uri="{FF2B5EF4-FFF2-40B4-BE49-F238E27FC236}">
                <a16:creationId xmlns:a16="http://schemas.microsoft.com/office/drawing/2014/main" id="{B54D3F73-6979-1A37-503C-21EC00E0EDD4}"/>
              </a:ext>
            </a:extLst>
          </p:cNvPr>
          <p:cNvSpPr>
            <a:spLocks noGrp="1"/>
          </p:cNvSpPr>
          <p:nvPr>
            <p:ph type="sldNum" sz="quarter" idx="12"/>
          </p:nvPr>
        </p:nvSpPr>
        <p:spPr/>
        <p:txBody>
          <a:bodyPr/>
          <a:lstStyle/>
          <a:p>
            <a:fld id="{7D7A3F29-C19E-FA46-9408-B721278E55A8}" type="slidenum">
              <a:rPr lang="en-US" smtClean="0"/>
              <a:t>‹#›</a:t>
            </a:fld>
            <a:endParaRPr lang="en-US"/>
          </a:p>
        </p:txBody>
      </p:sp>
    </p:spTree>
    <p:extLst>
      <p:ext uri="{BB962C8B-B14F-4D97-AF65-F5344CB8AC3E}">
        <p14:creationId xmlns:p14="http://schemas.microsoft.com/office/powerpoint/2010/main" val="4004241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249C1-79FC-E656-FDFF-6BD430E91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F6D96A-A6F2-E066-DB9A-0B437F281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38FF2B-9546-7CA8-B01B-6DF2B2338600}"/>
              </a:ext>
            </a:extLst>
          </p:cNvPr>
          <p:cNvSpPr>
            <a:spLocks noGrp="1"/>
          </p:cNvSpPr>
          <p:nvPr>
            <p:ph type="dt" sz="half" idx="10"/>
          </p:nvPr>
        </p:nvSpPr>
        <p:spPr/>
        <p:txBody>
          <a:bodyPr/>
          <a:lstStyle/>
          <a:p>
            <a:fld id="{70DE3B94-0A4E-5946-8173-9EF5DC2A8ABB}" type="datetimeFigureOut">
              <a:rPr lang="en-US" smtClean="0"/>
              <a:t>8/8/2024</a:t>
            </a:fld>
            <a:endParaRPr lang="en-US"/>
          </a:p>
        </p:txBody>
      </p:sp>
      <p:sp>
        <p:nvSpPr>
          <p:cNvPr id="6" name="Slide Number Placeholder 5">
            <a:extLst>
              <a:ext uri="{FF2B5EF4-FFF2-40B4-BE49-F238E27FC236}">
                <a16:creationId xmlns:a16="http://schemas.microsoft.com/office/drawing/2014/main" id="{CFF33314-81A4-A3A8-4F96-8C1D1DA9560B}"/>
              </a:ext>
            </a:extLst>
          </p:cNvPr>
          <p:cNvSpPr>
            <a:spLocks noGrp="1"/>
          </p:cNvSpPr>
          <p:nvPr>
            <p:ph type="sldNum" sz="quarter" idx="12"/>
          </p:nvPr>
        </p:nvSpPr>
        <p:spPr/>
        <p:txBody>
          <a:bodyPr/>
          <a:lstStyle/>
          <a:p>
            <a:fld id="{7D7A3F29-C19E-FA46-9408-B721278E55A8}" type="slidenum">
              <a:rPr lang="en-US" smtClean="0"/>
              <a:t>‹#›</a:t>
            </a:fld>
            <a:endParaRPr lang="en-US"/>
          </a:p>
        </p:txBody>
      </p:sp>
    </p:spTree>
    <p:extLst>
      <p:ext uri="{BB962C8B-B14F-4D97-AF65-F5344CB8AC3E}">
        <p14:creationId xmlns:p14="http://schemas.microsoft.com/office/powerpoint/2010/main" val="2749633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3A260-2F34-DF39-E65F-95D3A040CA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683C42-97E3-8C34-71CE-226D81051B5D}"/>
              </a:ext>
            </a:extLst>
          </p:cNvPr>
          <p:cNvSpPr>
            <a:spLocks noGrp="1"/>
          </p:cNvSpPr>
          <p:nvPr>
            <p:ph sz="half" idx="1"/>
          </p:nvPr>
        </p:nvSpPr>
        <p:spPr>
          <a:xfrm>
            <a:off x="838200" y="1825625"/>
            <a:ext cx="5181600" cy="3870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CF54EA-CD96-E959-8814-1A741AB6810E}"/>
              </a:ext>
            </a:extLst>
          </p:cNvPr>
          <p:cNvSpPr>
            <a:spLocks noGrp="1"/>
          </p:cNvSpPr>
          <p:nvPr>
            <p:ph sz="half" idx="2"/>
          </p:nvPr>
        </p:nvSpPr>
        <p:spPr>
          <a:xfrm>
            <a:off x="6172200" y="1825625"/>
            <a:ext cx="5181600" cy="3870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8FC04D-7B2B-5299-70E5-B6F7968B60B4}"/>
              </a:ext>
            </a:extLst>
          </p:cNvPr>
          <p:cNvSpPr>
            <a:spLocks noGrp="1"/>
          </p:cNvSpPr>
          <p:nvPr>
            <p:ph type="dt" sz="half" idx="10"/>
          </p:nvPr>
        </p:nvSpPr>
        <p:spPr/>
        <p:txBody>
          <a:bodyPr/>
          <a:lstStyle/>
          <a:p>
            <a:fld id="{70DE3B94-0A4E-5946-8173-9EF5DC2A8ABB}" type="datetimeFigureOut">
              <a:rPr lang="en-US" smtClean="0"/>
              <a:t>8/8/2024</a:t>
            </a:fld>
            <a:endParaRPr lang="en-US"/>
          </a:p>
        </p:txBody>
      </p:sp>
      <p:sp>
        <p:nvSpPr>
          <p:cNvPr id="7" name="Slide Number Placeholder 6">
            <a:extLst>
              <a:ext uri="{FF2B5EF4-FFF2-40B4-BE49-F238E27FC236}">
                <a16:creationId xmlns:a16="http://schemas.microsoft.com/office/drawing/2014/main" id="{F33A2F9F-85E5-AAB4-2911-E1B859D86AF3}"/>
              </a:ext>
            </a:extLst>
          </p:cNvPr>
          <p:cNvSpPr>
            <a:spLocks noGrp="1"/>
          </p:cNvSpPr>
          <p:nvPr>
            <p:ph type="sldNum" sz="quarter" idx="12"/>
          </p:nvPr>
        </p:nvSpPr>
        <p:spPr/>
        <p:txBody>
          <a:bodyPr/>
          <a:lstStyle/>
          <a:p>
            <a:fld id="{7D7A3F29-C19E-FA46-9408-B721278E55A8}" type="slidenum">
              <a:rPr lang="en-US" smtClean="0"/>
              <a:t>‹#›</a:t>
            </a:fld>
            <a:endParaRPr lang="en-US"/>
          </a:p>
        </p:txBody>
      </p:sp>
    </p:spTree>
    <p:extLst>
      <p:ext uri="{BB962C8B-B14F-4D97-AF65-F5344CB8AC3E}">
        <p14:creationId xmlns:p14="http://schemas.microsoft.com/office/powerpoint/2010/main" val="2077691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86903-B61B-2D82-10F2-1657858F0B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DAF2D8-D264-9970-09F3-8227513FCC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FC0DA-4D92-4DB7-C5C3-95A7E6208960}"/>
              </a:ext>
            </a:extLst>
          </p:cNvPr>
          <p:cNvSpPr>
            <a:spLocks noGrp="1"/>
          </p:cNvSpPr>
          <p:nvPr>
            <p:ph sz="half" idx="2"/>
          </p:nvPr>
        </p:nvSpPr>
        <p:spPr>
          <a:xfrm>
            <a:off x="839788" y="2505075"/>
            <a:ext cx="5157787" cy="319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0460E3-79D2-2FE0-3DAF-3FB85B0104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6FEB66-B7AA-B2F6-4DA8-090D2B615811}"/>
              </a:ext>
            </a:extLst>
          </p:cNvPr>
          <p:cNvSpPr>
            <a:spLocks noGrp="1"/>
          </p:cNvSpPr>
          <p:nvPr>
            <p:ph sz="quarter" idx="4"/>
          </p:nvPr>
        </p:nvSpPr>
        <p:spPr>
          <a:xfrm>
            <a:off x="6172200" y="2505075"/>
            <a:ext cx="5183188" cy="319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76F14EE-5688-6AC5-12E5-EF9105114FE7}"/>
              </a:ext>
            </a:extLst>
          </p:cNvPr>
          <p:cNvSpPr>
            <a:spLocks noGrp="1"/>
          </p:cNvSpPr>
          <p:nvPr>
            <p:ph type="dt" sz="half" idx="10"/>
          </p:nvPr>
        </p:nvSpPr>
        <p:spPr/>
        <p:txBody>
          <a:bodyPr/>
          <a:lstStyle/>
          <a:p>
            <a:fld id="{70DE3B94-0A4E-5946-8173-9EF5DC2A8ABB}" type="datetimeFigureOut">
              <a:rPr lang="en-US" smtClean="0"/>
              <a:t>8/8/2024</a:t>
            </a:fld>
            <a:endParaRPr lang="en-US"/>
          </a:p>
        </p:txBody>
      </p:sp>
      <p:sp>
        <p:nvSpPr>
          <p:cNvPr id="9" name="Slide Number Placeholder 8">
            <a:extLst>
              <a:ext uri="{FF2B5EF4-FFF2-40B4-BE49-F238E27FC236}">
                <a16:creationId xmlns:a16="http://schemas.microsoft.com/office/drawing/2014/main" id="{6387741F-C629-D974-FE5F-94CF47774E49}"/>
              </a:ext>
            </a:extLst>
          </p:cNvPr>
          <p:cNvSpPr>
            <a:spLocks noGrp="1"/>
          </p:cNvSpPr>
          <p:nvPr>
            <p:ph type="sldNum" sz="quarter" idx="12"/>
          </p:nvPr>
        </p:nvSpPr>
        <p:spPr/>
        <p:txBody>
          <a:bodyPr/>
          <a:lstStyle/>
          <a:p>
            <a:fld id="{7D7A3F29-C19E-FA46-9408-B721278E55A8}" type="slidenum">
              <a:rPr lang="en-US" smtClean="0"/>
              <a:t>‹#›</a:t>
            </a:fld>
            <a:endParaRPr lang="en-US"/>
          </a:p>
        </p:txBody>
      </p:sp>
    </p:spTree>
    <p:extLst>
      <p:ext uri="{BB962C8B-B14F-4D97-AF65-F5344CB8AC3E}">
        <p14:creationId xmlns:p14="http://schemas.microsoft.com/office/powerpoint/2010/main" val="201222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4EAC-B6FA-3CFE-515C-259DA7A64F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FA658A-B10B-AF90-D235-E2790014D0FC}"/>
              </a:ext>
            </a:extLst>
          </p:cNvPr>
          <p:cNvSpPr>
            <a:spLocks noGrp="1"/>
          </p:cNvSpPr>
          <p:nvPr>
            <p:ph type="dt" sz="half" idx="10"/>
          </p:nvPr>
        </p:nvSpPr>
        <p:spPr/>
        <p:txBody>
          <a:bodyPr/>
          <a:lstStyle/>
          <a:p>
            <a:fld id="{70DE3B94-0A4E-5946-8173-9EF5DC2A8ABB}" type="datetimeFigureOut">
              <a:rPr lang="en-US" smtClean="0"/>
              <a:t>8/8/2024</a:t>
            </a:fld>
            <a:endParaRPr lang="en-US"/>
          </a:p>
        </p:txBody>
      </p:sp>
      <p:sp>
        <p:nvSpPr>
          <p:cNvPr id="5" name="Slide Number Placeholder 4">
            <a:extLst>
              <a:ext uri="{FF2B5EF4-FFF2-40B4-BE49-F238E27FC236}">
                <a16:creationId xmlns:a16="http://schemas.microsoft.com/office/drawing/2014/main" id="{8B8A2DE9-E594-3DA8-ABE0-52BBFE5C993C}"/>
              </a:ext>
            </a:extLst>
          </p:cNvPr>
          <p:cNvSpPr>
            <a:spLocks noGrp="1"/>
          </p:cNvSpPr>
          <p:nvPr>
            <p:ph type="sldNum" sz="quarter" idx="12"/>
          </p:nvPr>
        </p:nvSpPr>
        <p:spPr/>
        <p:txBody>
          <a:bodyPr/>
          <a:lstStyle/>
          <a:p>
            <a:fld id="{7D7A3F29-C19E-FA46-9408-B721278E55A8}" type="slidenum">
              <a:rPr lang="en-US" smtClean="0"/>
              <a:t>‹#›</a:t>
            </a:fld>
            <a:endParaRPr lang="en-US"/>
          </a:p>
        </p:txBody>
      </p:sp>
    </p:spTree>
    <p:extLst>
      <p:ext uri="{BB962C8B-B14F-4D97-AF65-F5344CB8AC3E}">
        <p14:creationId xmlns:p14="http://schemas.microsoft.com/office/powerpoint/2010/main" val="417950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D416AA-4AA7-8BD3-9E7C-019DCF0C4A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7C1B38-C22E-C5E4-5190-E45D0669CC02}"/>
              </a:ext>
            </a:extLst>
          </p:cNvPr>
          <p:cNvSpPr>
            <a:spLocks noGrp="1"/>
          </p:cNvSpPr>
          <p:nvPr>
            <p:ph type="body" idx="1"/>
          </p:nvPr>
        </p:nvSpPr>
        <p:spPr>
          <a:xfrm>
            <a:off x="838200" y="1825625"/>
            <a:ext cx="10515600" cy="38214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703FED3-F6BF-E578-B642-375EC55C0131}"/>
              </a:ext>
            </a:extLst>
          </p:cNvPr>
          <p:cNvSpPr>
            <a:spLocks noGrp="1"/>
          </p:cNvSpPr>
          <p:nvPr>
            <p:ph type="dt" sz="half" idx="2"/>
          </p:nvPr>
        </p:nvSpPr>
        <p:spPr>
          <a:xfrm>
            <a:off x="305006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70DE3B94-0A4E-5946-8173-9EF5DC2A8ABB}" type="datetimeFigureOut">
              <a:rPr lang="en-US" smtClean="0"/>
              <a:pPr/>
              <a:t>8/8/2024</a:t>
            </a:fld>
            <a:endParaRPr lang="en-US"/>
          </a:p>
        </p:txBody>
      </p:sp>
      <p:sp>
        <p:nvSpPr>
          <p:cNvPr id="6" name="Slide Number Placeholder 5">
            <a:extLst>
              <a:ext uri="{FF2B5EF4-FFF2-40B4-BE49-F238E27FC236}">
                <a16:creationId xmlns:a16="http://schemas.microsoft.com/office/drawing/2014/main" id="{893CFAA4-4E7F-1600-9E2D-72400E85BB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7D7A3F29-C19E-FA46-9408-B721278E55A8}" type="slidenum">
              <a:rPr lang="en-US" smtClean="0"/>
              <a:pPr/>
              <a:t>‹#›</a:t>
            </a:fld>
            <a:endParaRPr lang="en-US"/>
          </a:p>
        </p:txBody>
      </p:sp>
    </p:spTree>
    <p:extLst>
      <p:ext uri="{BB962C8B-B14F-4D97-AF65-F5344CB8AC3E}">
        <p14:creationId xmlns:p14="http://schemas.microsoft.com/office/powerpoint/2010/main" val="231615507"/>
      </p:ext>
    </p:extLst>
  </p:cSld>
  <p:clrMap bg1="lt1" tx1="dk1" bg2="lt2" tx2="dk2" accent1="accent1" accent2="accent2" accent3="accent3" accent4="accent4" accent5="accent5" accent6="accent6" hlink="hlink" folHlink="folHlink"/>
  <p:sldLayoutIdLst>
    <p:sldLayoutId id="2147483666" r:id="rId1"/>
    <p:sldLayoutId id="2147483665" r:id="rId2"/>
    <p:sldLayoutId id="2147483649" r:id="rId3"/>
    <p:sldLayoutId id="2147483663" r:id="rId4"/>
    <p:sldLayoutId id="2147483650" r:id="rId5"/>
    <p:sldLayoutId id="2147483651" r:id="rId6"/>
    <p:sldLayoutId id="2147483652" r:id="rId7"/>
    <p:sldLayoutId id="2147483653" r:id="rId8"/>
    <p:sldLayoutId id="2147483654" r:id="rId9"/>
    <p:sldLayoutId id="2147483662" r:id="rId10"/>
    <p:sldLayoutId id="2147483661" r:id="rId11"/>
    <p:sldLayoutId id="2147483655" r:id="rId12"/>
    <p:sldLayoutId id="2147483660" r:id="rId13"/>
    <p:sldLayoutId id="2147483664" r:id="rId14"/>
    <p:sldLayoutId id="2147483656" r:id="rId15"/>
    <p:sldLayoutId id="2147483657" r:id="rId16"/>
    <p:sldLayoutId id="2147483658" r:id="rId17"/>
    <p:sldLayoutId id="214748365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hyperlink" Target="https://www.gsa.gov/travel/plan-book/per-diem-rates"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93F97-1725-37C7-FF76-B27F67CA6B8F}"/>
              </a:ext>
            </a:extLst>
          </p:cNvPr>
          <p:cNvSpPr>
            <a:spLocks noGrp="1"/>
          </p:cNvSpPr>
          <p:nvPr>
            <p:ph type="ctrTitle"/>
          </p:nvPr>
        </p:nvSpPr>
        <p:spPr>
          <a:xfrm>
            <a:off x="1524000" y="339634"/>
            <a:ext cx="9144000" cy="1045029"/>
          </a:xfrm>
        </p:spPr>
        <p:txBody>
          <a:bodyPr/>
          <a:lstStyle/>
          <a:p>
            <a:r>
              <a:rPr kumimoji="0" lang="en-US" sz="54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mj-ea"/>
                <a:cs typeface="+mj-cs"/>
              </a:rPr>
              <a:t>TRAVEL INFORMATION</a:t>
            </a:r>
            <a:endParaRPr lang="en-US" dirty="0"/>
          </a:p>
        </p:txBody>
      </p:sp>
      <p:sp>
        <p:nvSpPr>
          <p:cNvPr id="3" name="Subtitle 2">
            <a:extLst>
              <a:ext uri="{FF2B5EF4-FFF2-40B4-BE49-F238E27FC236}">
                <a16:creationId xmlns:a16="http://schemas.microsoft.com/office/drawing/2014/main" id="{C52DBB94-BCA3-AD74-E94E-772581D58629}"/>
              </a:ext>
            </a:extLst>
          </p:cNvPr>
          <p:cNvSpPr>
            <a:spLocks noGrp="1"/>
          </p:cNvSpPr>
          <p:nvPr>
            <p:ph type="subTitle" idx="1"/>
          </p:nvPr>
        </p:nvSpPr>
        <p:spPr>
          <a:xfrm>
            <a:off x="1524000" y="2508069"/>
            <a:ext cx="9144000" cy="2749731"/>
          </a:xfrm>
        </p:spPr>
        <p:txBody>
          <a:bodyPr>
            <a:normAutofit/>
          </a:bodyPr>
          <a:lstStyle/>
          <a:p>
            <a:pPr marL="0" marR="0" lvl="0" indent="0" algn="ctr"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800" b="0" i="0" u="none" strike="noStrike" kern="1200" cap="none" spc="0" normalizeH="0" noProof="0" dirty="0">
                <a:ln>
                  <a:noFill/>
                </a:ln>
                <a:solidFill>
                  <a:prstClr val="black"/>
                </a:solidFill>
                <a:effectLst/>
                <a:uLnTx/>
                <a:uFillTx/>
                <a:latin typeface="Garamond" panose="02020404030301010803"/>
                <a:ea typeface="+mn-ea"/>
                <a:cs typeface="+mn-cs"/>
              </a:rPr>
              <a:t>OVERNIGHT TRAVEL STATUS, PER DIEM, AIRFARE, LODGING,  LOCAL TRANSPORATION, AND MISCELLANEOUS EXPENSES</a:t>
            </a:r>
          </a:p>
          <a:p>
            <a:endParaRPr lang="en-US" sz="2800" dirty="0"/>
          </a:p>
        </p:txBody>
      </p:sp>
    </p:spTree>
    <p:extLst>
      <p:ext uri="{BB962C8B-B14F-4D97-AF65-F5344CB8AC3E}">
        <p14:creationId xmlns:p14="http://schemas.microsoft.com/office/powerpoint/2010/main" val="2836035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01E0-AB10-5C1C-6915-DA32700D4CA1}"/>
              </a:ext>
            </a:extLst>
          </p:cNvPr>
          <p:cNvSpPr>
            <a:spLocks noGrp="1"/>
          </p:cNvSpPr>
          <p:nvPr>
            <p:ph type="title"/>
          </p:nvPr>
        </p:nvSpPr>
        <p:spPr>
          <a:xfrm>
            <a:off x="838200" y="103032"/>
            <a:ext cx="10515600" cy="5640946"/>
          </a:xfrm>
        </p:spPr>
        <p:txBody>
          <a:bodyPr>
            <a:noAutofit/>
          </a:bodyPr>
          <a:lstStyle/>
          <a:p>
            <a:pPr marL="0" marR="0" lvl="0" indent="0" defTabSz="457200" rtl="0" eaLnBrk="1" fontAlgn="auto" latinLnBrk="0" hangingPunct="1">
              <a:lnSpc>
                <a:spcPct val="100000"/>
              </a:lnSpc>
              <a:spcBef>
                <a:spcPts val="0"/>
              </a:spcBef>
              <a:spcAft>
                <a:spcPts val="0"/>
              </a:spcAft>
              <a:tabLst/>
              <a:defRPr/>
            </a:pPr>
            <a:br>
              <a:rPr lang="en-US" sz="2400" dirty="0">
                <a:solidFill>
                  <a:prstClr val="black"/>
                </a:solidFill>
                <a:latin typeface="Garamond" panose="02020404030301010803"/>
                <a:ea typeface="+mn-ea"/>
                <a:cs typeface="+mn-cs"/>
              </a:rPr>
            </a:br>
            <a:r>
              <a:rPr lang="en-US" sz="2400" dirty="0">
                <a:solidFill>
                  <a:prstClr val="black"/>
                </a:solidFill>
                <a:latin typeface="Garamond" panose="02020404030301010803"/>
                <a:ea typeface="+mn-ea"/>
                <a:cs typeface="+mn-cs"/>
              </a:rPr>
              <a:t>Transportation continued…</a:t>
            </a:r>
            <a:br>
              <a:rPr lang="en-US" sz="2400" dirty="0">
                <a:solidFill>
                  <a:prstClr val="black"/>
                </a:solidFill>
                <a:latin typeface="Garamond" panose="02020404030301010803"/>
                <a:ea typeface="+mn-ea"/>
                <a:cs typeface="+mn-cs"/>
              </a:rPr>
            </a:br>
            <a:b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br>
            <a: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t>Special permission from a supervisor is necessary for a rental car.  Rental cars should only be used if a cost comparison shows that the cost of a rental car is less than local transportation to and from the airport or to and from the meeting site if the conference or  if the meeting is off-site and not within walking distance from the hotel.  Rental cars should only be used for state business and not sightseeing. </a:t>
            </a:r>
            <a:b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br>
            <a: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t> </a:t>
            </a:r>
            <a:b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br>
            <a: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t>Any personal use of the rental car will result in a prorated reimbursement for the number of business vs personal miles driven, regardless of if the car has unlimited miles. </a:t>
            </a:r>
            <a:b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br>
            <a:b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br>
            <a: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t>If the traveler plans to use the same rental vehicle for personal use during the trip either before or after the event; it must be checked in and out and billed separately. Do not try to prorate the total bill for  personal expenses.</a:t>
            </a:r>
            <a:b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br>
            <a:br>
              <a:rPr kumimoji="0" lang="en-US" sz="2600" b="0" i="0" u="none" strike="noStrike" kern="1200" cap="none" spc="0" normalizeH="0" noProof="0" dirty="0">
                <a:ln>
                  <a:noFill/>
                </a:ln>
                <a:solidFill>
                  <a:prstClr val="black"/>
                </a:solidFill>
                <a:effectLst/>
                <a:uLnTx/>
                <a:uFillTx/>
                <a:latin typeface="Garamond" panose="02020404030301010803"/>
                <a:ea typeface="+mn-ea"/>
                <a:cs typeface="+mn-cs"/>
              </a:rPr>
            </a:br>
            <a:endParaRPr lang="en-US" sz="2600" dirty="0"/>
          </a:p>
        </p:txBody>
      </p:sp>
    </p:spTree>
    <p:extLst>
      <p:ext uri="{BB962C8B-B14F-4D97-AF65-F5344CB8AC3E}">
        <p14:creationId xmlns:p14="http://schemas.microsoft.com/office/powerpoint/2010/main" val="3043547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EAED1-BF57-A9F0-0743-303FE9B40571}"/>
              </a:ext>
            </a:extLst>
          </p:cNvPr>
          <p:cNvSpPr>
            <a:spLocks noGrp="1"/>
          </p:cNvSpPr>
          <p:nvPr>
            <p:ph type="ctrTitle"/>
          </p:nvPr>
        </p:nvSpPr>
        <p:spPr>
          <a:xfrm>
            <a:off x="1524000" y="218941"/>
            <a:ext cx="9144000" cy="875763"/>
          </a:xfrm>
        </p:spPr>
        <p:txBody>
          <a:bodyPr/>
          <a:lstStyle/>
          <a:p>
            <a:r>
              <a:rPr kumimoji="0" lang="en-US" sz="44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mj-ea"/>
                <a:cs typeface="+mj-cs"/>
              </a:rPr>
              <a:t>MISCELLANEOUS EXPENSES</a:t>
            </a:r>
            <a:endParaRPr lang="en-US" dirty="0"/>
          </a:p>
        </p:txBody>
      </p:sp>
      <p:sp>
        <p:nvSpPr>
          <p:cNvPr id="3" name="Subtitle 2">
            <a:extLst>
              <a:ext uri="{FF2B5EF4-FFF2-40B4-BE49-F238E27FC236}">
                <a16:creationId xmlns:a16="http://schemas.microsoft.com/office/drawing/2014/main" id="{76A7270E-2383-98D5-0EA2-E0EF160D8477}"/>
              </a:ext>
            </a:extLst>
          </p:cNvPr>
          <p:cNvSpPr>
            <a:spLocks noGrp="1"/>
          </p:cNvSpPr>
          <p:nvPr>
            <p:ph type="subTitle" idx="1"/>
          </p:nvPr>
        </p:nvSpPr>
        <p:spPr>
          <a:xfrm>
            <a:off x="1717183" y="1532586"/>
            <a:ext cx="9144000" cy="4047186"/>
          </a:xfrm>
        </p:spPr>
        <p:txBody>
          <a:bodyPr>
            <a:normAutofit/>
          </a:bodyPr>
          <a:lstStyle/>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Miscellaneous reimbursable expenses include all other business expenses that are not covered by mileage, per diem, lodging, local transportation, or public transportation (airfare).  Common miscellaneous expenses include tolls, parking, baggage fees, and gas for OCCC and rental vehicles.  Any single expense over $25 will require a detailed receipt, and if no receipt is available, the maximum reimbursable amount for that expense is $25. If a receipt is lost, the traveler will need to fill out a lost receipt form.</a:t>
            </a:r>
          </a:p>
          <a:p>
            <a:endParaRPr lang="en-US" dirty="0"/>
          </a:p>
        </p:txBody>
      </p:sp>
    </p:spTree>
    <p:extLst>
      <p:ext uri="{BB962C8B-B14F-4D97-AF65-F5344CB8AC3E}">
        <p14:creationId xmlns:p14="http://schemas.microsoft.com/office/powerpoint/2010/main" val="1982693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6CCE3-954D-6112-2DFB-56670213B9D0}"/>
              </a:ext>
            </a:extLst>
          </p:cNvPr>
          <p:cNvSpPr>
            <a:spLocks noGrp="1"/>
          </p:cNvSpPr>
          <p:nvPr>
            <p:ph type="title"/>
          </p:nvPr>
        </p:nvSpPr>
        <p:spPr>
          <a:xfrm>
            <a:off x="722290" y="605307"/>
            <a:ext cx="10515600" cy="4919730"/>
          </a:xfrm>
        </p:spPr>
        <p:txBody>
          <a:bodyPr>
            <a:normAutofit/>
          </a:bodyPr>
          <a:lstStyle/>
          <a:p>
            <a:pPr marL="0" marR="0" lvl="0" indent="0" defTabSz="457200" rtl="0" eaLnBrk="1" fontAlgn="auto" latinLnBrk="0" hangingPunct="1">
              <a:lnSpc>
                <a:spcPct val="100000"/>
              </a:lnSpc>
              <a:spcBef>
                <a:spcPts val="0"/>
              </a:spcBef>
              <a:spcAft>
                <a:spcPts val="0"/>
              </a:spcAft>
              <a:tabLst/>
              <a:defRPr/>
            </a:pPr>
            <a:r>
              <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rPr>
              <a:t>If the traveler can provide a statement from the vendor verifying the expense, or a screenshot of a credit card or bank statement listing the expense and the vendor, the amount would not be limited to $25 and could be reimbursed as usual.</a:t>
            </a:r>
            <a:br>
              <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rPr>
            </a:br>
            <a:br>
              <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rPr>
            </a:br>
            <a:r>
              <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rPr>
              <a:t>Registration fees for events are also common miscellaneous expenses, however, registration fees should be paid by the Travel Coordinator using </a:t>
            </a:r>
            <a:r>
              <a:rPr kumimoji="0" lang="en-US" sz="2400" b="0" i="0" u="none" strike="noStrike" kern="1200" cap="none" spc="0" normalizeH="0" baseline="0" noProof="0" dirty="0" err="1">
                <a:ln>
                  <a:noFill/>
                </a:ln>
                <a:solidFill>
                  <a:prstClr val="black"/>
                </a:solidFill>
                <a:effectLst/>
                <a:uLnTx/>
                <a:uFillTx/>
                <a:latin typeface="Garamond" panose="02020404030301010803"/>
                <a:ea typeface="+mn-ea"/>
                <a:cs typeface="+mn-cs"/>
              </a:rPr>
              <a:t>PCard</a:t>
            </a:r>
            <a:r>
              <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rPr>
              <a:t> or by Accounts Payable if the vendor will accept a purchase order for promise of payment after the event.  It is important to note that separate registration fees for optional activities, like a recreational golf tournament, are not reimbursable or covered under travel expenses.  </a:t>
            </a:r>
            <a:br>
              <a:rPr kumimoji="0" lang="en-US" sz="2200" b="0" i="0" u="none" strike="noStrike" kern="1200" cap="none" spc="0" normalizeH="0" baseline="0" noProof="0" dirty="0">
                <a:ln>
                  <a:noFill/>
                </a:ln>
                <a:solidFill>
                  <a:prstClr val="black"/>
                </a:solidFill>
                <a:effectLst/>
                <a:uLnTx/>
                <a:uFillTx/>
                <a:latin typeface="Garamond" panose="02020404030301010803"/>
                <a:ea typeface="+mn-ea"/>
                <a:cs typeface="+mn-cs"/>
              </a:rPr>
            </a:br>
            <a:b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br>
            <a:endParaRPr lang="en-US" dirty="0"/>
          </a:p>
        </p:txBody>
      </p:sp>
    </p:spTree>
    <p:extLst>
      <p:ext uri="{BB962C8B-B14F-4D97-AF65-F5344CB8AC3E}">
        <p14:creationId xmlns:p14="http://schemas.microsoft.com/office/powerpoint/2010/main" val="2501922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17D3B-4FAA-DA64-8AD4-717D983D7833}"/>
              </a:ext>
            </a:extLst>
          </p:cNvPr>
          <p:cNvSpPr>
            <a:spLocks noGrp="1"/>
          </p:cNvSpPr>
          <p:nvPr>
            <p:ph type="ctrTitle"/>
          </p:nvPr>
        </p:nvSpPr>
        <p:spPr>
          <a:xfrm>
            <a:off x="1845972" y="381000"/>
            <a:ext cx="9144000" cy="929640"/>
          </a:xfrm>
        </p:spPr>
        <p:txBody>
          <a:bodyPr/>
          <a:lstStyle/>
          <a:p>
            <a:r>
              <a:rPr kumimoji="0" lang="en-US" sz="44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mj-ea"/>
                <a:cs typeface="+mj-cs"/>
              </a:rPr>
              <a:t>OVERNIGHT TRAVEL STATUS</a:t>
            </a:r>
            <a:endParaRPr lang="en-US" dirty="0"/>
          </a:p>
        </p:txBody>
      </p:sp>
      <p:sp>
        <p:nvSpPr>
          <p:cNvPr id="3" name="Subtitle 2">
            <a:extLst>
              <a:ext uri="{FF2B5EF4-FFF2-40B4-BE49-F238E27FC236}">
                <a16:creationId xmlns:a16="http://schemas.microsoft.com/office/drawing/2014/main" id="{94CD6965-0F13-E754-7F58-C53716BFE1E2}"/>
              </a:ext>
            </a:extLst>
          </p:cNvPr>
          <p:cNvSpPr>
            <a:spLocks noGrp="1"/>
          </p:cNvSpPr>
          <p:nvPr>
            <p:ph type="subTitle" idx="1"/>
          </p:nvPr>
        </p:nvSpPr>
        <p:spPr>
          <a:xfrm>
            <a:off x="1691425" y="1493520"/>
            <a:ext cx="9144000" cy="4084320"/>
          </a:xfrm>
        </p:spPr>
        <p:txBody>
          <a:bodyPr>
            <a:noAutofit/>
          </a:bodyPr>
          <a:lstStyle/>
          <a:p>
            <a:pPr marL="342900" indent="-342900" algn="l" defTabSz="457200">
              <a:lnSpc>
                <a:spcPct val="100000"/>
              </a:lnSpc>
              <a:spcBef>
                <a:spcPct val="20000"/>
              </a:spcBef>
              <a:spcAft>
                <a:spcPts val="600"/>
              </a:spcAft>
              <a:buClr>
                <a:srgbClr val="83992A"/>
              </a:buClr>
              <a:buSzPct val="115000"/>
              <a:buFont typeface="Wingdings" panose="05000000000000000000" pitchFamily="2" charset="2"/>
              <a:buChar char="v"/>
              <a:defRPr/>
            </a:pPr>
            <a:r>
              <a:rPr kumimoji="0" lang="en-US"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A traveler is eligible for overnight travel status when the destination/object of travel is over 60 miles away from their duty station.</a:t>
            </a:r>
          </a:p>
          <a:p>
            <a:pPr marL="342900" marR="0" lvl="0" indent="-342900" algn="l" defTabSz="457200" rtl="0" eaLnBrk="1" fontAlgn="auto" latinLnBrk="0" hangingPunct="1">
              <a:lnSpc>
                <a:spcPct val="100000"/>
              </a:lnSpc>
              <a:spcBef>
                <a:spcPct val="20000"/>
              </a:spcBef>
              <a:spcAft>
                <a:spcPts val="600"/>
              </a:spcAft>
              <a:buClr>
                <a:srgbClr val="83992A"/>
              </a:buClr>
              <a:buSzPct val="115000"/>
              <a:buFont typeface="Wingdings" panose="05000000000000000000" pitchFamily="2" charset="2"/>
              <a:buChar char="v"/>
              <a:tabLst/>
              <a:defRPr/>
            </a:pPr>
            <a:r>
              <a:rPr kumimoji="0" lang="en-US"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Overnight Travel Status is required for a traveler to be reimbursed for lodging, per diem, or for the agency to pay for the traveler’s lodging with P-card or direct pay.</a:t>
            </a:r>
          </a:p>
          <a:p>
            <a:pPr marL="342900" marR="0" lvl="0" indent="-342900" algn="l" defTabSz="457200" rtl="0" eaLnBrk="1" fontAlgn="auto" latinLnBrk="0" hangingPunct="1">
              <a:lnSpc>
                <a:spcPct val="100000"/>
              </a:lnSpc>
              <a:spcBef>
                <a:spcPct val="20000"/>
              </a:spcBef>
              <a:spcAft>
                <a:spcPts val="600"/>
              </a:spcAft>
              <a:buClr>
                <a:srgbClr val="83992A"/>
              </a:buClr>
              <a:buSzPct val="115000"/>
              <a:buFont typeface="Wingdings" panose="05000000000000000000" pitchFamily="2" charset="2"/>
              <a:buChar char="v"/>
              <a:tabLst/>
              <a:defRPr/>
            </a:pPr>
            <a:r>
              <a:rPr kumimoji="0" lang="en-US"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During this time the claimant must have a meaningful period of rest, staying in a place designated for human habitation, such as a hotel or with friends and family.</a:t>
            </a:r>
          </a:p>
          <a:p>
            <a:endParaRPr lang="en-US" sz="2000" dirty="0"/>
          </a:p>
        </p:txBody>
      </p:sp>
    </p:spTree>
    <p:extLst>
      <p:ext uri="{BB962C8B-B14F-4D97-AF65-F5344CB8AC3E}">
        <p14:creationId xmlns:p14="http://schemas.microsoft.com/office/powerpoint/2010/main" val="1650683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19BDF-E729-24AA-869A-09F6715AE58A}"/>
              </a:ext>
            </a:extLst>
          </p:cNvPr>
          <p:cNvSpPr>
            <a:spLocks noGrp="1"/>
          </p:cNvSpPr>
          <p:nvPr>
            <p:ph type="title"/>
          </p:nvPr>
        </p:nvSpPr>
        <p:spPr>
          <a:xfrm>
            <a:off x="594360" y="180305"/>
            <a:ext cx="10759440" cy="5537916"/>
          </a:xfrm>
        </p:spPr>
        <p:txBody>
          <a:bodyPr>
            <a:noAutofit/>
          </a:bodyPr>
          <a:lstStyle/>
          <a:p>
            <a:pPr marL="342900" lvl="0" indent="-342900" defTabSz="457200">
              <a:lnSpc>
                <a:spcPct val="100000"/>
              </a:lnSpc>
              <a:spcBef>
                <a:spcPts val="0"/>
              </a:spcBef>
              <a:buFont typeface="Wingdings" panose="05000000000000000000" pitchFamily="2" charset="2"/>
              <a:buChar char="v"/>
              <a:defRPr/>
            </a:pPr>
            <a:r>
              <a:rPr kumimoji="0" lang="en-US" sz="2200" b="0" i="0" u="none" strike="noStrike" kern="1200" cap="none" spc="0" normalizeH="0" baseline="0" noProof="0" dirty="0">
                <a:ln>
                  <a:noFill/>
                </a:ln>
                <a:solidFill>
                  <a:prstClr val="black"/>
                </a:solidFill>
                <a:effectLst/>
                <a:uLnTx/>
                <a:uFillTx/>
                <a:latin typeface="Garamond" panose="02020404030301010803"/>
                <a:ea typeface="+mn-ea"/>
                <a:cs typeface="+mn-cs"/>
              </a:rPr>
              <a:t>Overnight Travel Status can be approved for less than sixty miles if the traveler has a valid exception, such as needing to set up and take down an event, which would leave no time to travel home to rest.  It is recommended to seek approval prior to the trip if the traveler expects to meet an exception and need for overnight travel status.</a:t>
            </a:r>
            <a:br>
              <a:rPr kumimoji="0" lang="en-US" sz="2200" b="0" i="0" u="none" strike="noStrike" kern="1200" cap="none" spc="0" normalizeH="0" baseline="0" noProof="0" dirty="0">
                <a:ln>
                  <a:noFill/>
                </a:ln>
                <a:solidFill>
                  <a:prstClr val="black"/>
                </a:solidFill>
                <a:effectLst/>
                <a:uLnTx/>
                <a:uFillTx/>
                <a:latin typeface="Garamond" panose="02020404030301010803"/>
                <a:ea typeface="+mn-ea"/>
                <a:cs typeface="+mn-cs"/>
              </a:rPr>
            </a:br>
            <a:br>
              <a:rPr kumimoji="0" lang="en-US" sz="2200" b="0" i="0" u="none" strike="noStrike" kern="1200" cap="none" spc="0" normalizeH="0" baseline="0" noProof="0" dirty="0">
                <a:ln>
                  <a:noFill/>
                </a:ln>
                <a:solidFill>
                  <a:prstClr val="black"/>
                </a:solidFill>
                <a:effectLst/>
                <a:uLnTx/>
                <a:uFillTx/>
                <a:latin typeface="Garamond" panose="02020404030301010803"/>
                <a:ea typeface="+mn-ea"/>
                <a:cs typeface="+mn-cs"/>
              </a:rPr>
            </a:br>
            <a:r>
              <a:rPr lang="en-US" sz="2200" dirty="0">
                <a:solidFill>
                  <a:prstClr val="black"/>
                </a:solidFill>
                <a:latin typeface="Garamond" panose="02020404030301010803"/>
                <a:ea typeface="+mn-ea"/>
                <a:cs typeface="+mn-cs"/>
              </a:rPr>
              <a:t>A schedule of the event, showing the start and end times, or some other form of documentation is required for any overnight travel status that cannot be explained as routine state business. </a:t>
            </a:r>
            <a:br>
              <a:rPr lang="en-US" sz="2200" dirty="0">
                <a:solidFill>
                  <a:prstClr val="black"/>
                </a:solidFill>
                <a:latin typeface="Garamond" panose="02020404030301010803"/>
                <a:ea typeface="+mn-ea"/>
                <a:cs typeface="+mn-cs"/>
              </a:rPr>
            </a:br>
            <a:br>
              <a:rPr kumimoji="0" lang="en-US" sz="2200" b="0" i="0" u="none" strike="noStrike" kern="1200" cap="none" spc="0" normalizeH="0" baseline="0" noProof="0" dirty="0">
                <a:ln>
                  <a:noFill/>
                </a:ln>
                <a:solidFill>
                  <a:prstClr val="black"/>
                </a:solidFill>
                <a:effectLst/>
                <a:uLnTx/>
                <a:uFillTx/>
                <a:latin typeface="Garamond" panose="02020404030301010803"/>
                <a:ea typeface="+mn-ea"/>
                <a:cs typeface="+mn-cs"/>
              </a:rPr>
            </a:br>
            <a:r>
              <a:rPr kumimoji="0" lang="en-US" sz="2200" b="0" i="0" u="none" strike="noStrike" kern="1200" cap="none" spc="0" normalizeH="0" baseline="0" noProof="0" dirty="0">
                <a:ln>
                  <a:noFill/>
                </a:ln>
                <a:solidFill>
                  <a:prstClr val="black"/>
                </a:solidFill>
                <a:effectLst/>
                <a:uLnTx/>
                <a:uFillTx/>
                <a:latin typeface="Garamond" panose="02020404030301010803"/>
                <a:ea typeface="+mn-ea"/>
                <a:cs typeface="+mn-cs"/>
              </a:rPr>
              <a:t>If a traveler  is traveling to a location outside of the Continental United States (all foreign locations including Alaska and Hawaii), the traveler is subject to the 48 Hour Rule, which says that travel status cannot begin more than 48 hours before an event is scheduled to start and must conclude 48 hours after the event has ended.</a:t>
            </a:r>
            <a:br>
              <a:rPr kumimoji="0" lang="en-US" sz="2200" b="0" i="0" u="none" strike="noStrike" kern="1200" cap="none" spc="0" normalizeH="0" baseline="0" noProof="0" dirty="0">
                <a:ln>
                  <a:noFill/>
                </a:ln>
                <a:solidFill>
                  <a:prstClr val="black"/>
                </a:solidFill>
                <a:effectLst/>
                <a:uLnTx/>
                <a:uFillTx/>
                <a:latin typeface="Garamond" panose="02020404030301010803"/>
                <a:ea typeface="+mn-ea"/>
                <a:cs typeface="+mn-cs"/>
              </a:rPr>
            </a:br>
            <a:endParaRPr lang="en-US" sz="2200" dirty="0"/>
          </a:p>
        </p:txBody>
      </p:sp>
    </p:spTree>
    <p:extLst>
      <p:ext uri="{BB962C8B-B14F-4D97-AF65-F5344CB8AC3E}">
        <p14:creationId xmlns:p14="http://schemas.microsoft.com/office/powerpoint/2010/main" val="1745734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8E75C-163A-99B0-0D3A-9F0971502C7F}"/>
              </a:ext>
            </a:extLst>
          </p:cNvPr>
          <p:cNvSpPr>
            <a:spLocks noGrp="1"/>
          </p:cNvSpPr>
          <p:nvPr>
            <p:ph type="ctrTitle"/>
          </p:nvPr>
        </p:nvSpPr>
        <p:spPr>
          <a:xfrm>
            <a:off x="1524000" y="381001"/>
            <a:ext cx="9144000" cy="777240"/>
          </a:xfrm>
        </p:spPr>
        <p:txBody>
          <a:bodyPr/>
          <a:lstStyle/>
          <a:p>
            <a:r>
              <a:rPr kumimoji="0" lang="en-US" sz="44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mj-ea"/>
                <a:cs typeface="+mj-cs"/>
              </a:rPr>
              <a:t>PER DIEM</a:t>
            </a:r>
            <a:endParaRPr lang="en-US" dirty="0"/>
          </a:p>
        </p:txBody>
      </p:sp>
      <p:sp>
        <p:nvSpPr>
          <p:cNvPr id="3" name="Subtitle 2">
            <a:extLst>
              <a:ext uri="{FF2B5EF4-FFF2-40B4-BE49-F238E27FC236}">
                <a16:creationId xmlns:a16="http://schemas.microsoft.com/office/drawing/2014/main" id="{933CD8AB-F80A-5EE3-220B-264321A603AA}"/>
              </a:ext>
            </a:extLst>
          </p:cNvPr>
          <p:cNvSpPr>
            <a:spLocks noGrp="1"/>
          </p:cNvSpPr>
          <p:nvPr>
            <p:ph type="subTitle" idx="1"/>
          </p:nvPr>
        </p:nvSpPr>
        <p:spPr>
          <a:xfrm>
            <a:off x="1524000" y="1158241"/>
            <a:ext cx="9144000" cy="4846320"/>
          </a:xfrm>
        </p:spPr>
        <p:txBody>
          <a:bodyPr>
            <a:noAutofit/>
          </a:bodyPr>
          <a:lstStyle/>
          <a:p>
            <a:pPr marR="0" lvl="0" algn="l" defTabSz="457200" rtl="0" eaLnBrk="1" fontAlgn="auto" latinLnBrk="0" hangingPunct="1">
              <a:lnSpc>
                <a:spcPct val="100000"/>
              </a:lnSpc>
              <a:spcBef>
                <a:spcPct val="20000"/>
              </a:spcBef>
              <a:spcAft>
                <a:spcPts val="600"/>
              </a:spcAft>
              <a:buClr>
                <a:srgbClr val="83992A"/>
              </a:buClr>
              <a:buSzPct val="115000"/>
              <a:tabLst/>
              <a:defRPr/>
            </a:pPr>
            <a:r>
              <a:rPr kumimoji="0" lang="en-US"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Per Diem is used to cover meals and incidental expenses related to overnight travel status.  Per diem is used in lieu of any reimbursement of actual costs and is the state’s method of covering those expenses.  The Per Diem rate is determined by the location of the event, not the location of the lodging.  The Government Services Administrations (GSA) Meals and Incidentals reimbursement rate must be used for this calculation and can be found at </a:t>
            </a:r>
            <a:r>
              <a:rPr kumimoji="0" lang="en-US" b="0" i="0" u="none" strike="noStrike" kern="1200" cap="none" spc="0" normalizeH="0" noProof="0" dirty="0">
                <a:ln>
                  <a:noFill/>
                </a:ln>
                <a:solidFill>
                  <a:srgbClr val="00B0F0"/>
                </a:solidFill>
                <a:effectLst/>
                <a:uLnTx/>
                <a:uFillTx/>
                <a:latin typeface="Garamond" panose="02020404030301010803"/>
                <a:ea typeface="+mn-ea"/>
                <a:cs typeface="+mn-cs"/>
                <a:hlinkClick r:id="rId2"/>
              </a:rPr>
              <a:t>https://www.gsa.gov/travel/plan-book/per-diem-rates</a:t>
            </a:r>
            <a:r>
              <a:rPr kumimoji="0" lang="en-US"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 </a:t>
            </a:r>
          </a:p>
          <a:p>
            <a:pPr marR="0" lvl="0" algn="l" defTabSz="457200" rtl="0" eaLnBrk="1" fontAlgn="auto" latinLnBrk="0" hangingPunct="1">
              <a:lnSpc>
                <a:spcPct val="100000"/>
              </a:lnSpc>
              <a:spcBef>
                <a:spcPct val="20000"/>
              </a:spcBef>
              <a:spcAft>
                <a:spcPts val="600"/>
              </a:spcAft>
              <a:buClr>
                <a:srgbClr val="83992A"/>
              </a:buClr>
              <a:buSzPct val="115000"/>
              <a:tabLst/>
              <a:defRPr/>
            </a:pPr>
            <a:r>
              <a:rPr kumimoji="0" lang="en-US"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 Rate can be searched by using the interactive map for a state, or by entering the zip code of the event.  It is important the right fiscal year </a:t>
            </a:r>
            <a:r>
              <a:rPr lang="en-US" dirty="0">
                <a:solidFill>
                  <a:prstClr val="black">
                    <a:lumMod val="85000"/>
                    <a:lumOff val="15000"/>
                  </a:prstClr>
                </a:solidFill>
                <a:latin typeface="Garamond" panose="02020404030301010803"/>
              </a:rPr>
              <a:t>is </a:t>
            </a:r>
            <a:r>
              <a:rPr kumimoji="0" lang="en-US"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selected, based on date the travel occurred.  The website will show statewide rates, and sometimes higher rates for metropolitan areas, including suburbs and towns nearby, in which case the towns sharing a county with those higher rates are included.</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endParaRPr kumimoji="0" lang="en-US"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endParaRPr>
          </a:p>
          <a:p>
            <a:endParaRPr lang="en-US" dirty="0"/>
          </a:p>
        </p:txBody>
      </p:sp>
    </p:spTree>
    <p:extLst>
      <p:ext uri="{BB962C8B-B14F-4D97-AF65-F5344CB8AC3E}">
        <p14:creationId xmlns:p14="http://schemas.microsoft.com/office/powerpoint/2010/main" val="3274883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F7595-8CF0-12EA-79E9-8C5A25B18872}"/>
              </a:ext>
            </a:extLst>
          </p:cNvPr>
          <p:cNvSpPr>
            <a:spLocks noGrp="1"/>
          </p:cNvSpPr>
          <p:nvPr>
            <p:ph type="ctrTitle"/>
          </p:nvPr>
        </p:nvSpPr>
        <p:spPr>
          <a:xfrm>
            <a:off x="1524000" y="180305"/>
            <a:ext cx="9144000" cy="759854"/>
          </a:xfrm>
        </p:spPr>
        <p:txBody>
          <a:bodyPr/>
          <a:lstStyle/>
          <a:p>
            <a:r>
              <a:rPr kumimoji="0" lang="en-US" sz="44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mj-ea"/>
                <a:cs typeface="+mj-cs"/>
              </a:rPr>
              <a:t>AIRFARE</a:t>
            </a:r>
            <a:endParaRPr lang="en-US" dirty="0"/>
          </a:p>
        </p:txBody>
      </p:sp>
      <p:sp>
        <p:nvSpPr>
          <p:cNvPr id="3" name="Subtitle 2">
            <a:extLst>
              <a:ext uri="{FF2B5EF4-FFF2-40B4-BE49-F238E27FC236}">
                <a16:creationId xmlns:a16="http://schemas.microsoft.com/office/drawing/2014/main" id="{B021F1C3-2F3F-0651-796C-282858FD2369}"/>
              </a:ext>
            </a:extLst>
          </p:cNvPr>
          <p:cNvSpPr>
            <a:spLocks noGrp="1"/>
          </p:cNvSpPr>
          <p:nvPr>
            <p:ph type="subTitle" idx="1"/>
          </p:nvPr>
        </p:nvSpPr>
        <p:spPr>
          <a:xfrm>
            <a:off x="1524000" y="1184856"/>
            <a:ext cx="9144000" cy="4072944"/>
          </a:xfrm>
        </p:spPr>
        <p:txBody>
          <a:bodyPr>
            <a:normAutofit/>
          </a:bodyPr>
          <a:lstStyle/>
          <a:p>
            <a:pPr marL="342900" marR="0" lvl="0" indent="-342900" algn="l" defTabSz="457200" rtl="0" eaLnBrk="1" fontAlgn="auto" latinLnBrk="0" hangingPunct="1">
              <a:lnSpc>
                <a:spcPct val="100000"/>
              </a:lnSpc>
              <a:spcBef>
                <a:spcPct val="20000"/>
              </a:spcBef>
              <a:spcAft>
                <a:spcPts val="600"/>
              </a:spcAft>
              <a:buClr>
                <a:srgbClr val="83992A"/>
              </a:buClr>
              <a:buSzPct val="115000"/>
              <a:buFont typeface="Wingdings" panose="05000000000000000000" pitchFamily="2" charset="2"/>
              <a:buChar char="v"/>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Airfare is the default means for out-of-state travel.  OCCC uses Journey House Travel, who has the current state contract with OMES.   You as your departments Travel Coordinator will book and purchase all airfare using </a:t>
            </a:r>
            <a:r>
              <a:rPr lang="en-US" dirty="0">
                <a:solidFill>
                  <a:prstClr val="black">
                    <a:lumMod val="85000"/>
                    <a:lumOff val="15000"/>
                  </a:prstClr>
                </a:solidFill>
                <a:latin typeface="Garamond" panose="02020404030301010803"/>
              </a:rPr>
              <a:t>an</a:t>
            </a:r>
            <a:r>
              <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 OCCC P-Card.</a:t>
            </a:r>
          </a:p>
          <a:p>
            <a:pPr marL="342900" marR="0" lvl="0" indent="-342900" algn="l" defTabSz="457200" rtl="0" eaLnBrk="1" fontAlgn="auto" latinLnBrk="0" hangingPunct="1">
              <a:lnSpc>
                <a:spcPct val="100000"/>
              </a:lnSpc>
              <a:spcBef>
                <a:spcPct val="20000"/>
              </a:spcBef>
              <a:spcAft>
                <a:spcPts val="600"/>
              </a:spcAft>
              <a:buClr>
                <a:srgbClr val="83992A"/>
              </a:buClr>
              <a:buSzPct val="115000"/>
              <a:buFont typeface="Wingdings" panose="05000000000000000000" pitchFamily="2" charset="2"/>
              <a:buChar char="v"/>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If the traveler chooses to drive their personal vehicle and would like to use mileage; special permission must be obtained by their supervisor for mileage reimbursement.  There will be a cost comparison for airfare taken before the travel occurs and this will be the maximum reimbursable amount for the mileage claim.</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endParaRPr>
          </a:p>
          <a:p>
            <a:endParaRPr lang="en-US" dirty="0"/>
          </a:p>
        </p:txBody>
      </p:sp>
    </p:spTree>
    <p:extLst>
      <p:ext uri="{BB962C8B-B14F-4D97-AF65-F5344CB8AC3E}">
        <p14:creationId xmlns:p14="http://schemas.microsoft.com/office/powerpoint/2010/main" val="2762651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E5A65-07C1-929A-ECBA-57B72999218A}"/>
              </a:ext>
            </a:extLst>
          </p:cNvPr>
          <p:cNvSpPr>
            <a:spLocks noGrp="1"/>
          </p:cNvSpPr>
          <p:nvPr>
            <p:ph type="title"/>
          </p:nvPr>
        </p:nvSpPr>
        <p:spPr>
          <a:xfrm>
            <a:off x="838200" y="0"/>
            <a:ext cx="10405056" cy="5847007"/>
          </a:xfrm>
        </p:spPr>
        <p:txBody>
          <a:bodyPr>
            <a:noAutofit/>
          </a:bodyPr>
          <a:lstStyle/>
          <a:p>
            <a:pPr marL="0" marR="0" lvl="0" indent="0" defTabSz="457200" rtl="0" eaLnBrk="1" fontAlgn="auto" latinLnBrk="0" hangingPunct="1">
              <a:lnSpc>
                <a:spcPct val="100000"/>
              </a:lnSpc>
              <a:spcBef>
                <a:spcPts val="0"/>
              </a:spcBef>
              <a:spcAft>
                <a:spcPts val="0"/>
              </a:spcAft>
              <a:tabLst/>
              <a:defRPr/>
            </a:pPr>
            <a:b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br>
            <a:b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br>
            <a:b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br>
            <a: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t>The Travel Coordinator will book the least expensive, schedule appropriate airfare available within 24 hours, or 48 hours for international travel of the event.  If a flight is delayed or canceled due to circumstances outside the traveler’s control, Overnight Travel Status can be extended past the 24 Hour Rule to ensure the traveler still receives per diem and lodging.  This is only applicable to situations outside their control.  If a traveler does not want to take a particular flight due to weather, or has taken personal time that has altered the 24-hour rule already, then the travel time cannot be extended past the usual 24 hours.</a:t>
            </a:r>
            <a:b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br>
            <a:b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br>
            <a: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t>The traveler can self-purchase airfare with special permission from their supervisor and Executive Leadership Member.  If the self-purchased ticket includes frequent flyer miles, it is not reimbursable to the traveler by OCCC unless miles accumulated are used to purchase future travel for OCCC related business.</a:t>
            </a:r>
            <a:b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br>
            <a:b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br>
            <a:b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br>
            <a:br>
              <a:rPr kumimoji="0" lang="en-US" sz="2400" b="0" i="0" u="none" strike="noStrike" kern="1200" cap="none" spc="0" normalizeH="0" noProof="0" dirty="0">
                <a:ln>
                  <a:noFill/>
                </a:ln>
                <a:solidFill>
                  <a:prstClr val="black"/>
                </a:solidFill>
                <a:effectLst/>
                <a:uLnTx/>
                <a:uFillTx/>
                <a:latin typeface="Garamond" panose="02020404030301010803"/>
                <a:ea typeface="+mn-ea"/>
                <a:cs typeface="+mn-cs"/>
              </a:rPr>
            </a:br>
            <a:endParaRPr lang="en-US" sz="2400" dirty="0"/>
          </a:p>
        </p:txBody>
      </p:sp>
    </p:spTree>
    <p:extLst>
      <p:ext uri="{BB962C8B-B14F-4D97-AF65-F5344CB8AC3E}">
        <p14:creationId xmlns:p14="http://schemas.microsoft.com/office/powerpoint/2010/main" val="3021233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1085-5340-EAB4-69E4-574376E13922}"/>
              </a:ext>
            </a:extLst>
          </p:cNvPr>
          <p:cNvSpPr>
            <a:spLocks noGrp="1"/>
          </p:cNvSpPr>
          <p:nvPr>
            <p:ph type="ctrTitle"/>
          </p:nvPr>
        </p:nvSpPr>
        <p:spPr>
          <a:xfrm>
            <a:off x="1524000" y="296214"/>
            <a:ext cx="9144000" cy="953037"/>
          </a:xfrm>
        </p:spPr>
        <p:txBody>
          <a:bodyPr/>
          <a:lstStyle/>
          <a:p>
            <a:r>
              <a:rPr kumimoji="0" lang="en-US" sz="44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mj-ea"/>
                <a:cs typeface="+mj-cs"/>
              </a:rPr>
              <a:t>LODGING</a:t>
            </a:r>
            <a:endParaRPr lang="en-US" dirty="0"/>
          </a:p>
        </p:txBody>
      </p:sp>
      <p:sp>
        <p:nvSpPr>
          <p:cNvPr id="3" name="Subtitle 2">
            <a:extLst>
              <a:ext uri="{FF2B5EF4-FFF2-40B4-BE49-F238E27FC236}">
                <a16:creationId xmlns:a16="http://schemas.microsoft.com/office/drawing/2014/main" id="{10706E08-C23E-932E-94C8-0ACC461C5D82}"/>
              </a:ext>
            </a:extLst>
          </p:cNvPr>
          <p:cNvSpPr>
            <a:spLocks noGrp="1"/>
          </p:cNvSpPr>
          <p:nvPr>
            <p:ph type="subTitle" idx="1"/>
          </p:nvPr>
        </p:nvSpPr>
        <p:spPr>
          <a:xfrm>
            <a:off x="1524000" y="1249251"/>
            <a:ext cx="9144000" cy="4597757"/>
          </a:xfrm>
        </p:spPr>
        <p:txBody>
          <a:bodyPr>
            <a:normAutofit fontScale="85000" lnSpcReduction="10000"/>
          </a:bodyPr>
          <a:lstStyle/>
          <a:p>
            <a:pPr marL="342900" marR="0" lvl="0" indent="-342900" algn="l" defTabSz="457200" rtl="0" eaLnBrk="1" fontAlgn="auto" latinLnBrk="0" hangingPunct="1">
              <a:lnSpc>
                <a:spcPct val="100000"/>
              </a:lnSpc>
              <a:spcBef>
                <a:spcPct val="20000"/>
              </a:spcBef>
              <a:spcAft>
                <a:spcPts val="600"/>
              </a:spcAft>
              <a:buClr>
                <a:srgbClr val="83992A"/>
              </a:buClr>
              <a:buSzPct val="115000"/>
              <a:buFont typeface="Wingdings" panose="05000000000000000000" pitchFamily="2" charset="2"/>
              <a:buChar char="v"/>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The lodging rate is based on the location of the event.  It is based on the GSA rate and can be found at the same website as the per diem.  A traveler must provide a detailed receipt if they chose to pay upfront and seek reimbursement for lodging. The maximum reimbursable amount is the GSA rate and associated fees and taxes, unless the alternative lodging</a:t>
            </a:r>
            <a:r>
              <a:rPr lang="en-US" dirty="0">
                <a:solidFill>
                  <a:prstClr val="black">
                    <a:lumMod val="85000"/>
                    <a:lumOff val="15000"/>
                  </a:prstClr>
                </a:solidFill>
                <a:latin typeface="Garamond" panose="02020404030301010803"/>
              </a:rPr>
              <a:t>g found (over the GSA rate) </a:t>
            </a:r>
            <a:r>
              <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meets specific criteria to be considered as designated lodging. </a:t>
            </a:r>
            <a:r>
              <a:rPr kumimoji="0" lang="en-US" sz="24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Hotel costs will be paid by the Travel Coordinator using OCCC P-Card whenever available.  The traveler will need to provide a personal credit card at the time of check-in for incidental expenses.</a:t>
            </a:r>
            <a:br>
              <a:rPr kumimoji="0" lang="en-US" sz="24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br>
            <a:br>
              <a:rPr kumimoji="0" lang="en-US" sz="24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br>
            <a:endPar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endParaRPr>
          </a:p>
          <a:p>
            <a:pPr marL="342900" indent="-342900" algn="l" defTabSz="457200">
              <a:lnSpc>
                <a:spcPct val="100000"/>
              </a:lnSpc>
              <a:spcBef>
                <a:spcPct val="20000"/>
              </a:spcBef>
              <a:spcAft>
                <a:spcPts val="600"/>
              </a:spcAft>
              <a:buClr>
                <a:srgbClr val="83992A"/>
              </a:buClr>
              <a:buSzPct val="115000"/>
              <a:buFont typeface="Wingdings" panose="05000000000000000000" pitchFamily="2" charset="2"/>
              <a:buChar char="v"/>
              <a:defRPr/>
            </a:pPr>
            <a:r>
              <a:rPr kumimoji="0" lang="en-US"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Designated lodging means the sponsor of an event, conference, or meeting has designated one or more motels or hotels with blocked rooms and rate reductions for the event OR the event is being held at the hotel or motel.  The single occupancy room rate charge can be used as the reimbursement rate in this case.</a:t>
            </a:r>
          </a:p>
          <a:p>
            <a:endParaRPr lang="en-US" dirty="0"/>
          </a:p>
        </p:txBody>
      </p:sp>
    </p:spTree>
    <p:extLst>
      <p:ext uri="{BB962C8B-B14F-4D97-AF65-F5344CB8AC3E}">
        <p14:creationId xmlns:p14="http://schemas.microsoft.com/office/powerpoint/2010/main" val="3636783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B051C-1A0E-570B-9239-3713D420EB31}"/>
              </a:ext>
            </a:extLst>
          </p:cNvPr>
          <p:cNvSpPr>
            <a:spLocks noGrp="1"/>
          </p:cNvSpPr>
          <p:nvPr>
            <p:ph type="title"/>
          </p:nvPr>
        </p:nvSpPr>
        <p:spPr>
          <a:xfrm>
            <a:off x="838200" y="457201"/>
            <a:ext cx="10515600" cy="5455920"/>
          </a:xfrm>
        </p:spPr>
        <p:txBody>
          <a:bodyPr>
            <a:noAutofit/>
          </a:bodyPr>
          <a:lstStyle/>
          <a:p>
            <a:pPr marL="1200150" marR="0" lvl="2" indent="-285750" algn="l" defTabSz="457200" rtl="0" eaLnBrk="1" fontAlgn="auto" latinLnBrk="0" hangingPunct="1">
              <a:lnSpc>
                <a:spcPct val="100000"/>
              </a:lnSpc>
              <a:spcBef>
                <a:spcPct val="20000"/>
              </a:spcBef>
              <a:spcAft>
                <a:spcPts val="600"/>
              </a:spcAft>
              <a:tabLst/>
              <a:defRPr/>
            </a:pPr>
            <a:r>
              <a:rPr kumimoji="0" lang="en-US"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     </a:t>
            </a:r>
            <a: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Lodging continued…</a:t>
            </a:r>
            <a:b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br>
            <a:b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br>
            <a: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Designated lodging must be verified by an accompanying brochure or schedule for the event.</a:t>
            </a:r>
            <a:b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br>
            <a: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Designated lodging is not the same as a list of recommended hotels or motels from the sponsor, because it does not meet the room block and reduced rated requirements.  Travelers should be careful to distinguish between the two.</a:t>
            </a:r>
            <a:b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br>
            <a: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If there are not more designed rooms available, the traveler may seek lodging elsewhere for up to the amount of the designated rate of the designated hotel.</a:t>
            </a:r>
            <a:b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br>
            <a:b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br>
            <a: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Lodging expenses can also be shared between two or more employees traveling together such as a double room.  The travel claims of all the travelers sharing lodging should cross reference each other by voucher number on the Form 19.  </a:t>
            </a:r>
            <a:b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br>
            <a: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For the purposed of reimbursement there are three options.</a:t>
            </a:r>
            <a:b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br>
            <a: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1) The hotel may provide individually billed receipts. The  reimbursement can be split between employees but cannot exceed their combined GSA rates. </a:t>
            </a:r>
            <a:b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br>
            <a: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2)  Each employee may provide a copy of the hotel receipt and claim one-half of the total,  of their combined GSA rates.</a:t>
            </a:r>
            <a:b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br>
            <a: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t>3)One employee may pay the entire lodging amount and seek reimbursement for the total bill.  The travel claim must indicate the other occupants of the room to substantiate the overnight travel claim.</a:t>
            </a:r>
            <a:br>
              <a:rPr kumimoji="0" lang="en-US" sz="1900" b="0" i="0" u="none" strike="noStrike" kern="1200" cap="none" spc="0" normalizeH="0" noProof="0" dirty="0">
                <a:ln>
                  <a:noFill/>
                </a:ln>
                <a:solidFill>
                  <a:prstClr val="black">
                    <a:lumMod val="85000"/>
                    <a:lumOff val="15000"/>
                  </a:prstClr>
                </a:solidFill>
                <a:effectLst/>
                <a:uLnTx/>
                <a:uFillTx/>
                <a:latin typeface="Garamond" panose="02020404030301010803"/>
                <a:ea typeface="+mn-ea"/>
                <a:cs typeface="+mn-cs"/>
              </a:rPr>
            </a:br>
            <a:endParaRPr lang="en-US" sz="1900" dirty="0"/>
          </a:p>
        </p:txBody>
      </p:sp>
    </p:spTree>
    <p:extLst>
      <p:ext uri="{BB962C8B-B14F-4D97-AF65-F5344CB8AC3E}">
        <p14:creationId xmlns:p14="http://schemas.microsoft.com/office/powerpoint/2010/main" val="1283787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F6B6A-D950-2A85-B990-4AF09DE1830D}"/>
              </a:ext>
            </a:extLst>
          </p:cNvPr>
          <p:cNvSpPr>
            <a:spLocks noGrp="1"/>
          </p:cNvSpPr>
          <p:nvPr>
            <p:ph type="ctrTitle"/>
          </p:nvPr>
        </p:nvSpPr>
        <p:spPr>
          <a:xfrm>
            <a:off x="1524000" y="399246"/>
            <a:ext cx="9144000" cy="1390918"/>
          </a:xfrm>
        </p:spPr>
        <p:txBody>
          <a:bodyPr/>
          <a:lstStyle/>
          <a:p>
            <a:r>
              <a:rPr kumimoji="0" lang="en-US" sz="40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mj-ea"/>
                <a:cs typeface="+mj-cs"/>
              </a:rPr>
              <a:t>LOCAL TRANSPORATION </a:t>
            </a:r>
            <a:br>
              <a:rPr kumimoji="0" lang="en-US" sz="40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mj-ea"/>
                <a:cs typeface="+mj-cs"/>
              </a:rPr>
            </a:br>
            <a:r>
              <a:rPr kumimoji="0" lang="en-US" sz="40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mj-ea"/>
                <a:cs typeface="+mj-cs"/>
              </a:rPr>
              <a:t>AND RENTAL CARS</a:t>
            </a:r>
            <a:endParaRPr lang="en-US" dirty="0"/>
          </a:p>
        </p:txBody>
      </p:sp>
      <p:sp>
        <p:nvSpPr>
          <p:cNvPr id="3" name="Subtitle 2">
            <a:extLst>
              <a:ext uri="{FF2B5EF4-FFF2-40B4-BE49-F238E27FC236}">
                <a16:creationId xmlns:a16="http://schemas.microsoft.com/office/drawing/2014/main" id="{B91B31AE-90DA-9DDF-AAEF-720AC09315DA}"/>
              </a:ext>
            </a:extLst>
          </p:cNvPr>
          <p:cNvSpPr>
            <a:spLocks noGrp="1"/>
          </p:cNvSpPr>
          <p:nvPr>
            <p:ph type="subTitle" idx="1"/>
          </p:nvPr>
        </p:nvSpPr>
        <p:spPr>
          <a:xfrm>
            <a:off x="1524000" y="2047741"/>
            <a:ext cx="9144000" cy="3670479"/>
          </a:xfrm>
        </p:spPr>
        <p:txBody>
          <a:bodyPr>
            <a:normAutofit/>
          </a:bodyPr>
          <a:lstStyle/>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Local Transportation includes things like UBER, taxis, LYFT, shuttles, or subway services.  Limousine services are not reimbursable.</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Any local transportation expenses that do not immediately appear to have a business purpose will need documentation as to why the expense should be reimbursed.</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Garamond" panose="02020404030301010803"/>
                <a:ea typeface="+mn-ea"/>
                <a:cs typeface="+mn-cs"/>
              </a:rPr>
              <a:t>Tips for transportation can be reimbursed up to 20% of the total fare.</a:t>
            </a:r>
          </a:p>
          <a:p>
            <a:endParaRPr lang="en-US" dirty="0"/>
          </a:p>
        </p:txBody>
      </p:sp>
    </p:spTree>
    <p:extLst>
      <p:ext uri="{BB962C8B-B14F-4D97-AF65-F5344CB8AC3E}">
        <p14:creationId xmlns:p14="http://schemas.microsoft.com/office/powerpoint/2010/main" val="748782101"/>
      </p:ext>
    </p:extLst>
  </p:cSld>
  <p:clrMapOvr>
    <a:masterClrMapping/>
  </p:clrMapOvr>
</p:sld>
</file>

<file path=ppt/theme/theme1.xml><?xml version="1.0" encoding="utf-8"?>
<a:theme xmlns:a="http://schemas.openxmlformats.org/drawingml/2006/main" name="Office Theme">
  <a:themeElements>
    <a:clrScheme name="OCCC 2023">
      <a:dk1>
        <a:srgbClr val="000000"/>
      </a:dk1>
      <a:lt1>
        <a:srgbClr val="FFFFFF"/>
      </a:lt1>
      <a:dk2>
        <a:srgbClr val="030402"/>
      </a:dk2>
      <a:lt2>
        <a:srgbClr val="E7E6E6"/>
      </a:lt2>
      <a:accent1>
        <a:srgbClr val="731013"/>
      </a:accent1>
      <a:accent2>
        <a:srgbClr val="D1AE47"/>
      </a:accent2>
      <a:accent3>
        <a:srgbClr val="FEEB97"/>
      </a:accent3>
      <a:accent4>
        <a:srgbClr val="4F080D"/>
      </a:accent4>
      <a:accent5>
        <a:srgbClr val="966928"/>
      </a:accent5>
      <a:accent6>
        <a:srgbClr val="A85E63"/>
      </a:accent6>
      <a:hlink>
        <a:srgbClr val="D1AD47"/>
      </a:hlink>
      <a:folHlink>
        <a:srgbClr val="FEEA96"/>
      </a:folHlink>
    </a:clrScheme>
    <a:fontScheme name="OCCC Fonts">
      <a:majorFont>
        <a:latin typeface="Hepta Slab"/>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CC Travel Training" id="{24BB4341-38B0-4CD5-819D-77D90C297FAE}" vid="{E86DB2B8-5B56-44F4-A874-7005DAFD71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59FB0186882842B398E3495A3CFE63" ma:contentTypeVersion="9" ma:contentTypeDescription="Create a new document." ma:contentTypeScope="" ma:versionID="98ca2cae99accf479a167690e2c0e5b8">
  <xsd:schema xmlns:xsd="http://www.w3.org/2001/XMLSchema" xmlns:xs="http://www.w3.org/2001/XMLSchema" xmlns:p="http://schemas.microsoft.com/office/2006/metadata/properties" xmlns:ns3="a86a097b-0f8f-4d8b-990b-ab901bf081bd" targetNamespace="http://schemas.microsoft.com/office/2006/metadata/properties" ma:root="true" ma:fieldsID="953772421b501f7be369875ff3edab6d" ns3:_="">
    <xsd:import namespace="a86a097b-0f8f-4d8b-990b-ab901bf081b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ObjectDetectorVersions" minOccurs="0"/>
                <xsd:element ref="ns3:MediaServiceSystemTags"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a097b-0f8f-4d8b-990b-ab901bf081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D06E560-64DF-4B01-ADB1-46A659C08D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6a097b-0f8f-4d8b-990b-ab901bf081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9B586D-3420-4285-9D85-92B0613CF61E}">
  <ds:schemaRefs>
    <ds:schemaRef ds:uri="http://schemas.microsoft.com/sharepoint/v3/contenttype/forms"/>
  </ds:schemaRefs>
</ds:datastoreItem>
</file>

<file path=customXml/itemProps3.xml><?xml version="1.0" encoding="utf-8"?>
<ds:datastoreItem xmlns:ds="http://schemas.openxmlformats.org/officeDocument/2006/customXml" ds:itemID="{BE042F7D-D7D6-4D01-B26A-2CAC3D6894D6}">
  <ds:schemaRefs>
    <ds:schemaRef ds:uri="http://schemas.microsoft.com/office/infopath/2007/PartnerControls"/>
    <ds:schemaRef ds:uri="a86a097b-0f8f-4d8b-990b-ab901bf081bd"/>
    <ds:schemaRef ds:uri="http://purl.org/dc/elements/1.1/"/>
    <ds:schemaRef ds:uri="http://purl.org/dc/terms/"/>
    <ds:schemaRef ds:uri="http://purl.org/dc/dcmitype/"/>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OCCC Travel Training</Template>
  <TotalTime>24</TotalTime>
  <Words>1601</Words>
  <Application>Microsoft Office PowerPoint</Application>
  <PresentationFormat>Widescreen</PresentationFormat>
  <Paragraphs>28</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Garamond</vt:lpstr>
      <vt:lpstr>Hepta Slab</vt:lpstr>
      <vt:lpstr>Montserrat</vt:lpstr>
      <vt:lpstr>Wingdings</vt:lpstr>
      <vt:lpstr>Office Theme</vt:lpstr>
      <vt:lpstr>TRAVEL INFORMATION</vt:lpstr>
      <vt:lpstr>OVERNIGHT TRAVEL STATUS</vt:lpstr>
      <vt:lpstr>Overnight Travel Status can be approved for less than sixty miles if the traveler has a valid exception, such as needing to set up and take down an event, which would leave no time to travel home to rest.  It is recommended to seek approval prior to the trip if the traveler expects to meet an exception and need for overnight travel status.  A schedule of the event, showing the start and end times, or some other form of documentation is required for any overnight travel status that cannot be explained as routine state business.   If a traveler  is traveling to a location outside of the Continental United States (all foreign locations including Alaska and Hawaii), the traveler is subject to the 48 Hour Rule, which says that travel status cannot begin more than 48 hours before an event is scheduled to start and must conclude 48 hours after the event has ended. </vt:lpstr>
      <vt:lpstr>PER DIEM</vt:lpstr>
      <vt:lpstr>AIRFARE</vt:lpstr>
      <vt:lpstr>   The Travel Coordinator will book the least expensive, schedule appropriate airfare available within 24 hours, or 48 hours for international travel of the event.  If a flight is delayed or canceled due to circumstances outside the traveler’s control, Overnight Travel Status can be extended past the 24 Hour Rule to ensure the traveler still receives per diem and lodging.  This is only applicable to situations outside their control.  If a traveler does not want to take a particular flight due to weather, or has taken personal time that has altered the 24-hour rule already, then the travel time cannot be extended past the usual 24 hours.  The traveler can self-purchase airfare with special permission from their supervisor and Executive Leadership Member.  If the self-purchased ticket includes frequent flyer miles, it is not reimbursable to the traveler by OCCC unless miles accumulated are used to purchase future travel for OCCC related business.    </vt:lpstr>
      <vt:lpstr>LODGING</vt:lpstr>
      <vt:lpstr>     Lodging continued…  Designated lodging must be verified by an accompanying brochure or schedule for the event. Designated lodging is not the same as a list of recommended hotels or motels from the sponsor, because it does not meet the room block and reduced rated requirements.  Travelers should be careful to distinguish between the two. If there are not more designed rooms available, the traveler may seek lodging elsewhere for up to the amount of the designated rate of the designated hotel.  Lodging expenses can also be shared between two or more employees traveling together such as a double room.  The travel claims of all the travelers sharing lodging should cross reference each other by voucher number on the Form 19.   For the purposed of reimbursement there are three options. 1) The hotel may provide individually billed receipts. The  reimbursement can be split between employees but cannot exceed their combined GSA rates.  2)  Each employee may provide a copy of the hotel receipt and claim one-half of the total,  of their combined GSA rates. 3)One employee may pay the entire lodging amount and seek reimbursement for the total bill.  The travel claim must indicate the other occupants of the room to substantiate the overnight travel claim. </vt:lpstr>
      <vt:lpstr>LOCAL TRANSPORATION  AND RENTAL CARS</vt:lpstr>
      <vt:lpstr> Transportation continued…  Special permission from a supervisor is necessary for a rental car.  Rental cars should only be used if a cost comparison shows that the cost of a rental car is less than local transportation to and from the airport or to and from the meeting site if the conference or  if the meeting is off-site and not within walking distance from the hotel.  Rental cars should only be used for state business and not sightseeing.    Any personal use of the rental car will result in a prorated reimbursement for the number of business vs personal miles driven, regardless of if the car has unlimited miles.   If the traveler plans to use the same rental vehicle for personal use during the trip either before or after the event; it must be checked in and out and billed separately. Do not try to prorate the total bill for  personal expenses.  </vt:lpstr>
      <vt:lpstr>MISCELLANEOUS EXPENSES</vt:lpstr>
      <vt:lpstr>If the traveler can provide a statement from the vendor verifying the expense, or a screenshot of a credit card or bank statement listing the expense and the vendor, the amount would not be limited to $25 and could be reimbursed as usual.  Registration fees for events are also common miscellaneous expenses, however, registration fees should be paid by the Travel Coordinator using PCard or by Accounts Payable if the vendor will accept a purchase order for promise of payment after the event.  It is important to note that separate registration fees for optional activities, like a recreational golf tournament, are not reimbursable or covered under travel expenses.    </vt:lpstr>
    </vt:vector>
  </TitlesOfParts>
  <Company>Oklahoma City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Gary, Cynthia D.</dc:creator>
  <cp:lastModifiedBy>Wittenbach, Carolyn M.</cp:lastModifiedBy>
  <cp:revision>2</cp:revision>
  <dcterms:created xsi:type="dcterms:W3CDTF">2024-07-08T13:06:32Z</dcterms:created>
  <dcterms:modified xsi:type="dcterms:W3CDTF">2024-08-08T12:41:01Z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0x0101008659FB0186882842B398E3495A3CFE63</vt:lpwstr>
  </property>
</Properties>
</file>