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77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8BFDA-8793-41E8-9010-5A734AC4FBC9}" type="datetimeFigureOut">
              <a:rPr lang="en-US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B512-CBD5-46A0-B759-477F1A71E9B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B512-CBD5-46A0-B759-477F1A71E9B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B512-CBD5-46A0-B759-477F1A71E9B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1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27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7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3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7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9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1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8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9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3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07FD39-0F62-4A09-80BF-EB11F213B96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B32659-0554-414D-8844-2734896E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94.cbp.dhs.gov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uco.ed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94.cbp.dhs.g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94.cbp.dhs.gov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u="sng" dirty="0">
                <a:solidFill>
                  <a:srgbClr val="FF0000"/>
                </a:solidFill>
              </a:rPr>
              <a:t>OCCC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Filing I-765 Format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Oklahoma City Community College Firearms Policy: No Guns. Except Ours ..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543" y="2319338"/>
            <a:ext cx="8038707" cy="3962400"/>
          </a:xfrm>
        </p:spPr>
      </p:pic>
    </p:spTree>
    <p:extLst>
      <p:ext uri="{BB962C8B-B14F-4D97-AF65-F5344CB8AC3E}">
        <p14:creationId xmlns:p14="http://schemas.microsoft.com/office/powerpoint/2010/main" val="385437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6" cy="6857998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Item 10: </a:t>
            </a:r>
          </a:p>
          <a:p>
            <a:r>
              <a:rPr lang="en-US" dirty="0"/>
              <a:t>Enter the eleven (11) digit number from your most recent digital I-94 card</a:t>
            </a:r>
          </a:p>
          <a:p>
            <a:r>
              <a:rPr lang="en-US" dirty="0"/>
              <a:t>To obtain I-94, visit </a:t>
            </a:r>
            <a:r>
              <a:rPr lang="en-US" dirty="0">
                <a:hlinkClick r:id="rId3"/>
              </a:rPr>
              <a:t>https://</a:t>
            </a:r>
            <a:r>
              <a:rPr lang="en-US" b="1" dirty="0">
                <a:hlinkClick r:id="rId3"/>
              </a:rPr>
              <a:t>i94</a:t>
            </a:r>
            <a:r>
              <a:rPr lang="en-US" dirty="0">
                <a:hlinkClick r:id="rId3"/>
              </a:rPr>
              <a:t>.cbp.dhs.gov/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058988"/>
            <a:ext cx="329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11: </a:t>
            </a:r>
            <a:br>
              <a:rPr lang="en-US" dirty="0"/>
            </a:br>
            <a:r>
              <a:rPr lang="en-US" dirty="0"/>
              <a:t>If you have applied for EAD before and filed From I-765 with USCIS, place an “X” in the box for “Yes”.  Indicate the USCIS office you filed the Form, date , and the result of the application. include a copy of your previous EAD in your supporting documents.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4671082"/>
            <a:ext cx="3701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12: </a:t>
            </a:r>
          </a:p>
          <a:p>
            <a:pPr lvl="0"/>
            <a:r>
              <a:rPr lang="en-US" dirty="0"/>
              <a:t>Refer to your passport. Look for the date on the stamp you got on your passport when you entered the U.S. as F-1 student last time.</a:t>
            </a:r>
          </a:p>
        </p:txBody>
      </p:sp>
    </p:spTree>
    <p:extLst>
      <p:ext uri="{BB962C8B-B14F-4D97-AF65-F5344CB8AC3E}">
        <p14:creationId xmlns:p14="http://schemas.microsoft.com/office/powerpoint/2010/main" val="64602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5" cy="6857998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386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13: </a:t>
            </a:r>
          </a:p>
          <a:p>
            <a:pPr lvl="0"/>
            <a:r>
              <a:rPr lang="en-US" dirty="0"/>
              <a:t>Refer to the passport stamp or I-20 stamp to see the city of your last entry.  The city will have a three letter abbreviation. </a:t>
            </a:r>
          </a:p>
          <a:p>
            <a:pPr lvl="0"/>
            <a:r>
              <a:rPr lang="en-US" dirty="0"/>
              <a:t>Example: ALT, for Atlanta, GA</a:t>
            </a:r>
          </a:p>
        </p:txBody>
      </p:sp>
    </p:spTree>
    <p:extLst>
      <p:ext uri="{BB962C8B-B14F-4D97-AF65-F5344CB8AC3E}">
        <p14:creationId xmlns:p14="http://schemas.microsoft.com/office/powerpoint/2010/main" val="157767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5" cy="6857998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12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13: </a:t>
            </a:r>
          </a:p>
          <a:p>
            <a:pPr lvl="0"/>
            <a:r>
              <a:rPr lang="en-US" dirty="0"/>
              <a:t>Refer to the passport stamp or I-20 stamp to see the city of your last entry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16764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14: </a:t>
            </a:r>
          </a:p>
          <a:p>
            <a:pPr lvl="0"/>
            <a:r>
              <a:rPr lang="en-US" dirty="0"/>
              <a:t>Enter F-1 Student if you entered the U.S. with your F-1 VISA. You will not be eligible to file for OPT your last entry to U.S. was not in F-1 status</a:t>
            </a:r>
          </a:p>
        </p:txBody>
      </p:sp>
    </p:spTree>
    <p:extLst>
      <p:ext uri="{BB962C8B-B14F-4D97-AF65-F5344CB8AC3E}">
        <p14:creationId xmlns:p14="http://schemas.microsoft.com/office/powerpoint/2010/main" val="291063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5" cy="6857998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13: </a:t>
            </a:r>
          </a:p>
          <a:p>
            <a:pPr lvl="0"/>
            <a:r>
              <a:rPr lang="en-US" dirty="0"/>
              <a:t>This section refers to the U.S. city where you most recently entered the U.S.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1676400"/>
            <a:ext cx="3281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14: </a:t>
            </a:r>
          </a:p>
          <a:p>
            <a:pPr lvl="0"/>
            <a:r>
              <a:rPr lang="en-US" dirty="0"/>
              <a:t>Enter F-1 Student if you entered the U.S. with your F-1 VISA. You will not be eligible to file for OPT your last entry to U.S. was not in F-1 status</a:t>
            </a:r>
          </a:p>
          <a:p>
            <a:pPr lvl="0"/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3352800"/>
            <a:ext cx="3055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15: </a:t>
            </a:r>
          </a:p>
          <a:p>
            <a:pPr lvl="0"/>
            <a:r>
              <a:rPr lang="en-US" dirty="0"/>
              <a:t>Enter F-1 Student. Even if you have graduated  you are still on an F-1 Visa status. Your F-1 Status will be valid up to 60 days after the graduation. </a:t>
            </a:r>
          </a:p>
        </p:txBody>
      </p:sp>
    </p:spTree>
    <p:extLst>
      <p:ext uri="{BB962C8B-B14F-4D97-AF65-F5344CB8AC3E}">
        <p14:creationId xmlns:p14="http://schemas.microsoft.com/office/powerpoint/2010/main" val="291063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5" cy="6857997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16: </a:t>
            </a:r>
          </a:p>
          <a:p>
            <a:pPr lvl="0"/>
            <a:r>
              <a:rPr lang="en-US" dirty="0"/>
              <a:t>Enter the following in this section: </a:t>
            </a:r>
            <a:br>
              <a:rPr lang="en-US" dirty="0"/>
            </a:br>
            <a:r>
              <a:rPr lang="en-US" dirty="0"/>
              <a:t>For pre-completion OPT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( c ) (3) (A)</a:t>
            </a:r>
          </a:p>
          <a:p>
            <a:pPr lvl="0"/>
            <a:r>
              <a:rPr lang="en-US" dirty="0"/>
              <a:t>For post-completion OPT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 c ) (3) (B)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STEM extension OPT  ( c ) (3) ( C)</a:t>
            </a:r>
          </a:p>
        </p:txBody>
      </p:sp>
    </p:spTree>
    <p:extLst>
      <p:ext uri="{BB962C8B-B14F-4D97-AF65-F5344CB8AC3E}">
        <p14:creationId xmlns:p14="http://schemas.microsoft.com/office/powerpoint/2010/main" val="135818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5" cy="6857997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16: </a:t>
            </a:r>
          </a:p>
          <a:p>
            <a:pPr lvl="0"/>
            <a:r>
              <a:rPr lang="en-US" dirty="0"/>
              <a:t>Enter the following in this section: </a:t>
            </a:r>
            <a:br>
              <a:rPr lang="en-US" dirty="0"/>
            </a:br>
            <a:r>
              <a:rPr lang="en-US" dirty="0"/>
              <a:t>For pre-completion OPT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(C) (3) (A)</a:t>
            </a:r>
          </a:p>
          <a:p>
            <a:pPr lvl="0"/>
            <a:r>
              <a:rPr lang="en-US" dirty="0"/>
              <a:t>For post-completion OPT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(C) (3) (B)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042474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17-18: </a:t>
            </a:r>
          </a:p>
          <a:p>
            <a:pPr lvl="0"/>
            <a:r>
              <a:rPr lang="en-US" dirty="0"/>
              <a:t>You do not need to complete it . Just leave it blank unless you are a STEM major.  If you are a STEM major  you will need to fill out your degree and the E-</a:t>
            </a:r>
            <a:r>
              <a:rPr lang="en-US" dirty="0" err="1"/>
              <a:t>varification</a:t>
            </a:r>
            <a:r>
              <a:rPr lang="en-US" dirty="0"/>
              <a:t> number for your current employer. </a:t>
            </a:r>
          </a:p>
        </p:txBody>
      </p:sp>
    </p:spTree>
    <p:extLst>
      <p:ext uri="{BB962C8B-B14F-4D97-AF65-F5344CB8AC3E}">
        <p14:creationId xmlns:p14="http://schemas.microsoft.com/office/powerpoint/2010/main" val="63146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5" cy="6857996"/>
          </a:xfrm>
        </p:spPr>
      </p:pic>
      <p:sp>
        <p:nvSpPr>
          <p:cNvPr id="3" name="Rectangle 2"/>
          <p:cNvSpPr/>
          <p:nvPr/>
        </p:nvSpPr>
        <p:spPr>
          <a:xfrm>
            <a:off x="5360988" y="1295400"/>
            <a:ext cx="30114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Sign and date the form using an ink pen.  Make sure the format of the date is </a:t>
            </a:r>
            <a:r>
              <a:rPr lang="en-US" dirty="0">
                <a:solidFill>
                  <a:srgbClr val="FF0000"/>
                </a:solidFill>
              </a:rPr>
              <a:t>Month/Date/Year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Provide the telephone number where you can be reached easily in case USCIS needs to contact you regarding your application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have questions or concerns, feel free to contact Office of Global Affairs at:</a:t>
            </a:r>
          </a:p>
          <a:p>
            <a:pPr lvl="0"/>
            <a:r>
              <a:rPr lang="en-US" dirty="0">
                <a:hlinkClick r:id="rId3"/>
              </a:rPr>
              <a:t>international@uco.edu</a:t>
            </a:r>
            <a:r>
              <a:rPr lang="en-US" dirty="0"/>
              <a:t>, or</a:t>
            </a:r>
          </a:p>
          <a:p>
            <a:pPr lvl="0"/>
            <a:r>
              <a:rPr lang="en-US" dirty="0"/>
              <a:t>+1 (405) 974-2390 </a:t>
            </a:r>
          </a:p>
        </p:txBody>
      </p:sp>
    </p:spTree>
    <p:extLst>
      <p:ext uri="{BB962C8B-B14F-4D97-AF65-F5344CB8AC3E}">
        <p14:creationId xmlns:p14="http://schemas.microsoft.com/office/powerpoint/2010/main" val="166769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247" y="94079"/>
            <a:ext cx="7086600" cy="22674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O</a:t>
            </a:r>
            <a:r>
              <a:rPr lang="en-US" sz="4400" b="1" dirty="0">
                <a:solidFill>
                  <a:srgbClr val="191919"/>
                </a:solidFill>
              </a:rPr>
              <a:t>pportunity, </a:t>
            </a: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b="1" dirty="0">
                <a:solidFill>
                  <a:srgbClr val="191919"/>
                </a:solidFill>
              </a:rPr>
              <a:t>ommutable, </a:t>
            </a: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b="1" dirty="0">
                <a:solidFill>
                  <a:srgbClr val="191919"/>
                </a:solidFill>
              </a:rPr>
              <a:t>aring, </a:t>
            </a: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b="1" dirty="0">
                <a:solidFill>
                  <a:srgbClr val="191919"/>
                </a:solidFill>
              </a:rPr>
              <a:t>reditable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Oklahoma City Community College | Linked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402734"/>
            <a:ext cx="8010525" cy="38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7" cy="6857999"/>
          </a:xfrm>
        </p:spPr>
      </p:pic>
      <p:sp>
        <p:nvSpPr>
          <p:cNvPr id="5" name="Rectangle 4"/>
          <p:cNvSpPr/>
          <p:nvPr/>
        </p:nvSpPr>
        <p:spPr>
          <a:xfrm>
            <a:off x="5477050" y="1608138"/>
            <a:ext cx="2685875" cy="181610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/>
              <a:t>Filling Guideline of Form I-765 for OPT application only.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03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7" cy="6858000"/>
          </a:xfrm>
        </p:spPr>
      </p:pic>
      <p:sp>
        <p:nvSpPr>
          <p:cNvPr id="5" name="Rectangle 4"/>
          <p:cNvSpPr/>
          <p:nvPr/>
        </p:nvSpPr>
        <p:spPr>
          <a:xfrm>
            <a:off x="5699064" y="635096"/>
            <a:ext cx="2516249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/>
              <a:t>Items 1 – 2:</a:t>
            </a:r>
          </a:p>
          <a:p>
            <a:r>
              <a:rPr lang="en-US" sz="2800" dirty="0"/>
              <a:t>List your name as it appears on your Form I-20 and passport</a:t>
            </a:r>
          </a:p>
        </p:txBody>
      </p:sp>
    </p:spTree>
    <p:extLst>
      <p:ext uri="{BB962C8B-B14F-4D97-AF65-F5344CB8AC3E}">
        <p14:creationId xmlns:p14="http://schemas.microsoft.com/office/powerpoint/2010/main" val="202809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93767" cy="6858000"/>
          </a:xfrm>
        </p:spPr>
      </p:pic>
      <p:sp>
        <p:nvSpPr>
          <p:cNvPr id="6" name="Rectangle 5"/>
          <p:cNvSpPr/>
          <p:nvPr/>
        </p:nvSpPr>
        <p:spPr>
          <a:xfrm>
            <a:off x="5334000" y="1447800"/>
            <a:ext cx="30905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Item 3:   </a:t>
            </a:r>
            <a:br>
              <a:rPr lang="en-US" dirty="0"/>
            </a:br>
            <a:r>
              <a:rPr lang="en-US" dirty="0"/>
              <a:t>Use an address that will be valid at least </a:t>
            </a:r>
            <a:r>
              <a:rPr lang="en-US" dirty="0">
                <a:solidFill>
                  <a:srgbClr val="FF0000"/>
                </a:solidFill>
              </a:rPr>
              <a:t>3-5 months </a:t>
            </a:r>
            <a:r>
              <a:rPr lang="en-US" dirty="0"/>
              <a:t>from the date you apply for OPT. </a:t>
            </a:r>
            <a:r>
              <a:rPr lang="en-US" dirty="0">
                <a:solidFill>
                  <a:srgbClr val="FF0000"/>
                </a:solidFill>
              </a:rPr>
              <a:t>EADs </a:t>
            </a:r>
            <a:r>
              <a:rPr lang="en-US" dirty="0"/>
              <a:t>are government documents and </a:t>
            </a:r>
            <a:r>
              <a:rPr lang="en-US" dirty="0">
                <a:solidFill>
                  <a:srgbClr val="FF0000"/>
                </a:solidFill>
              </a:rPr>
              <a:t>cannot be forwarded by the U.S. Postal Service</a:t>
            </a:r>
            <a:r>
              <a:rPr lang="en-US" dirty="0"/>
              <a:t>. If your address will be changing in less than 3 months, please use an address of a reliable friend or relative in the U.S.  who can receive the card for you, and put “C/O” followed by your friend’s name and then the street number on Item 3.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3048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Items 1 – 2:</a:t>
            </a:r>
          </a:p>
          <a:p>
            <a:r>
              <a:rPr lang="en-US" dirty="0"/>
              <a:t>List your name as it appears on your Form I-20 and passport</a:t>
            </a:r>
          </a:p>
        </p:txBody>
      </p:sp>
    </p:spTree>
    <p:extLst>
      <p:ext uri="{BB962C8B-B14F-4D97-AF65-F5344CB8AC3E}">
        <p14:creationId xmlns:p14="http://schemas.microsoft.com/office/powerpoint/2010/main" val="285832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7" cy="6857999"/>
          </a:xfrm>
        </p:spPr>
      </p:pic>
      <p:sp>
        <p:nvSpPr>
          <p:cNvPr id="5" name="Rectangle 4"/>
          <p:cNvSpPr/>
          <p:nvPr/>
        </p:nvSpPr>
        <p:spPr>
          <a:xfrm>
            <a:off x="5334000" y="739400"/>
            <a:ext cx="3124200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/>
              <a:t>Items 4:</a:t>
            </a:r>
          </a:p>
          <a:p>
            <a:r>
              <a:rPr lang="en-US" sz="2800" dirty="0"/>
              <a:t>List your country of citizenship as it appears on your Form I-20 and passport</a:t>
            </a:r>
          </a:p>
        </p:txBody>
      </p:sp>
    </p:spTree>
    <p:extLst>
      <p:ext uri="{BB962C8B-B14F-4D97-AF65-F5344CB8AC3E}">
        <p14:creationId xmlns:p14="http://schemas.microsoft.com/office/powerpoint/2010/main" val="116087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6" cy="6857999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Items 4:</a:t>
            </a:r>
          </a:p>
          <a:p>
            <a:r>
              <a:rPr lang="en-US" dirty="0"/>
              <a:t>List your country of citizenship as it appears on your Form I-20 and passport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9828" y="1547813"/>
            <a:ext cx="3192210" cy="36933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2400" dirty="0"/>
              <a:t>Items 5-8:  </a:t>
            </a:r>
          </a:p>
          <a:p>
            <a:pPr lvl="0"/>
            <a:r>
              <a:rPr lang="en-US" sz="2400" dirty="0"/>
              <a:t>Fill in the information according to your Form I-20 and passport</a:t>
            </a:r>
          </a:p>
          <a:p>
            <a:pPr lvl="0"/>
            <a:endParaRPr lang="en-US" dirty="0"/>
          </a:p>
          <a:p>
            <a:pPr lvl="0"/>
            <a:r>
              <a:rPr lang="en-US" sz="2400" dirty="0"/>
              <a:t>Common mistakes on Items 6.:</a:t>
            </a:r>
          </a:p>
          <a:p>
            <a:pPr lvl="0"/>
            <a:r>
              <a:rPr lang="en-US" sz="2400" dirty="0"/>
              <a:t>Date of Birth needs to be in the order of </a:t>
            </a:r>
            <a:r>
              <a:rPr lang="en-US" sz="2400" dirty="0">
                <a:solidFill>
                  <a:srgbClr val="FF0000"/>
                </a:solidFill>
              </a:rPr>
              <a:t>Month/Date/Year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6" cy="6857998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Items 4:</a:t>
            </a:r>
          </a:p>
          <a:p>
            <a:r>
              <a:rPr lang="en-US" dirty="0"/>
              <a:t>List your country of citizenship as it appears on your Form I-20 and passport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1600200"/>
            <a:ext cx="350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Items 5-8:  </a:t>
            </a:r>
          </a:p>
          <a:p>
            <a:pPr lvl="0"/>
            <a:r>
              <a:rPr lang="en-US" dirty="0"/>
              <a:t>Fill in the information according to your Form I-20 and passport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Common mistakes on Items 6.:</a:t>
            </a:r>
          </a:p>
          <a:p>
            <a:pPr lvl="0"/>
            <a:r>
              <a:rPr lang="en-US" dirty="0"/>
              <a:t>Date of Birth needs to be in the order of </a:t>
            </a:r>
            <a:r>
              <a:rPr lang="en-US" dirty="0">
                <a:solidFill>
                  <a:srgbClr val="FF0000"/>
                </a:solidFill>
              </a:rPr>
              <a:t>Month/Date/Year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3738979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Item 9: </a:t>
            </a:r>
          </a:p>
          <a:p>
            <a:pPr lvl="0"/>
            <a:r>
              <a:rPr lang="en-US" dirty="0"/>
              <a:t>If you are currently working on campus, or worked on campus and have SSN already, please put down your SSN. Otherwise, put “N/A”</a:t>
            </a:r>
          </a:p>
        </p:txBody>
      </p:sp>
    </p:spTree>
    <p:extLst>
      <p:ext uri="{BB962C8B-B14F-4D97-AF65-F5344CB8AC3E}">
        <p14:creationId xmlns:p14="http://schemas.microsoft.com/office/powerpoint/2010/main" val="334816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40" y="14377"/>
            <a:ext cx="5293767" cy="6857999"/>
          </a:xfrm>
        </p:spPr>
      </p:pic>
      <p:sp>
        <p:nvSpPr>
          <p:cNvPr id="5" name="Rectangle 4"/>
          <p:cNvSpPr/>
          <p:nvPr/>
        </p:nvSpPr>
        <p:spPr>
          <a:xfrm>
            <a:off x="5246941" y="635000"/>
            <a:ext cx="2793747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/>
              <a:t>Item 10: </a:t>
            </a:r>
          </a:p>
          <a:p>
            <a:r>
              <a:rPr lang="en-US" sz="2800" dirty="0"/>
              <a:t>Enter the eleven (11) digit number from your most recent digital I-94 card</a:t>
            </a:r>
          </a:p>
          <a:p>
            <a:r>
              <a:rPr lang="en-US" sz="2800" dirty="0"/>
              <a:t>To obtain I-94, visit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b="1" dirty="0">
                <a:hlinkClick r:id="rId3"/>
              </a:rPr>
              <a:t>i94</a:t>
            </a:r>
            <a:r>
              <a:rPr lang="en-US" sz="2800" dirty="0">
                <a:hlinkClick r:id="rId3"/>
              </a:rPr>
              <a:t>.cbp.dhs.gov/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4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3766" cy="6857999"/>
          </a:xfrm>
        </p:spPr>
      </p:pic>
      <p:sp>
        <p:nvSpPr>
          <p:cNvPr id="5" name="Rectangle 4"/>
          <p:cNvSpPr/>
          <p:nvPr/>
        </p:nvSpPr>
        <p:spPr>
          <a:xfrm>
            <a:off x="5334000" y="30480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Item 10: </a:t>
            </a:r>
          </a:p>
          <a:p>
            <a:r>
              <a:rPr lang="en-US" dirty="0"/>
              <a:t>Enter the eleven (11) digit number from your most recent digital I-94 card</a:t>
            </a:r>
          </a:p>
          <a:p>
            <a:r>
              <a:rPr lang="en-US" dirty="0"/>
              <a:t>To obtain I-94, visit </a:t>
            </a:r>
            <a:r>
              <a:rPr lang="en-US" dirty="0">
                <a:hlinkClick r:id="rId3"/>
              </a:rPr>
              <a:t>https://</a:t>
            </a:r>
            <a:r>
              <a:rPr lang="en-US" b="1" dirty="0">
                <a:hlinkClick r:id="rId3"/>
              </a:rPr>
              <a:t>i94</a:t>
            </a:r>
            <a:r>
              <a:rPr lang="en-US" dirty="0">
                <a:hlinkClick r:id="rId3"/>
              </a:rPr>
              <a:t>.cbp.dhs.gov/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058988"/>
            <a:ext cx="3351352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2000" dirty="0"/>
              <a:t>Item 11: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If you have applied for EAD before and filed From I-765 with USCIS, place an “X” in the box for “Yes”.  Indicate the USCIS office you filed the Form, date , and the result of the application. include a copy of your previous EAD in your supporting documents.</a:t>
            </a:r>
          </a:p>
        </p:txBody>
      </p:sp>
    </p:spTree>
    <p:extLst>
      <p:ext uri="{BB962C8B-B14F-4D97-AF65-F5344CB8AC3E}">
        <p14:creationId xmlns:p14="http://schemas.microsoft.com/office/powerpoint/2010/main" val="3640510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510</TotalTime>
  <Words>492</Words>
  <Application>Microsoft Office PowerPoint</Application>
  <PresentationFormat>On-screen Show (4:3)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Organic</vt:lpstr>
      <vt:lpstr>OCCC Filing I-765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Opportunity, Commutable, Caring, Creditable</vt:lpstr>
    </vt:vector>
  </TitlesOfParts>
  <Company>University of Central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Filing Form I-765 Guideline</dc:title>
  <dc:creator>Angela (Yuqiao) Chen</dc:creator>
  <cp:lastModifiedBy>Bay, Julia M.</cp:lastModifiedBy>
  <cp:revision>22</cp:revision>
  <dcterms:created xsi:type="dcterms:W3CDTF">2015-06-08T21:07:08Z</dcterms:created>
  <dcterms:modified xsi:type="dcterms:W3CDTF">2017-08-31T14:03:07Z</dcterms:modified>
</cp:coreProperties>
</file>