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CC0E-F166-448D-83A5-75DEC039A4F4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DC453-E00B-4DC5-9E88-067E572E3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18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CC0E-F166-448D-83A5-75DEC039A4F4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DC453-E00B-4DC5-9E88-067E572E3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292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CC0E-F166-448D-83A5-75DEC039A4F4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DC453-E00B-4DC5-9E88-067E572E3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3934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CC0E-F166-448D-83A5-75DEC039A4F4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DC453-E00B-4DC5-9E88-067E572E3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944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CC0E-F166-448D-83A5-75DEC039A4F4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DC453-E00B-4DC5-9E88-067E572E3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291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CC0E-F166-448D-83A5-75DEC039A4F4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DC453-E00B-4DC5-9E88-067E572E3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374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CC0E-F166-448D-83A5-75DEC039A4F4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DC453-E00B-4DC5-9E88-067E572E3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458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CC0E-F166-448D-83A5-75DEC039A4F4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DC453-E00B-4DC5-9E88-067E572E3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503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CC0E-F166-448D-83A5-75DEC039A4F4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DC453-E00B-4DC5-9E88-067E572E3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1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CC0E-F166-448D-83A5-75DEC039A4F4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DC453-E00B-4DC5-9E88-067E572E3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7759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3CC0E-F166-448D-83A5-75DEC039A4F4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DC453-E00B-4DC5-9E88-067E572E3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10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3CC0E-F166-448D-83A5-75DEC039A4F4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DC453-E00B-4DC5-9E88-067E572E3A2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20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H-1B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7955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0700" y="224199"/>
            <a:ext cx="8610600" cy="1293028"/>
          </a:xfrm>
        </p:spPr>
        <p:txBody>
          <a:bodyPr/>
          <a:lstStyle/>
          <a:p>
            <a:pPr algn="ctr"/>
            <a:r>
              <a:rPr lang="en-US" dirty="0" smtClean="0"/>
              <a:t>H-1B </a:t>
            </a:r>
            <a:r>
              <a:rPr lang="en-US" dirty="0" smtClean="0"/>
              <a:t>cap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85358"/>
            <a:ext cx="10515600" cy="4351338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n-US" dirty="0" smtClean="0"/>
              <a:t>For most employers, there </a:t>
            </a:r>
            <a:r>
              <a:rPr lang="en-US" dirty="0" smtClean="0"/>
              <a:t>is</a:t>
            </a:r>
            <a:r>
              <a:rPr lang="en-US" dirty="0" smtClean="0"/>
              <a:t> </a:t>
            </a:r>
            <a:r>
              <a:rPr lang="en-US" dirty="0"/>
              <a:t>a limited number of H-1Bs </a:t>
            </a:r>
            <a:r>
              <a:rPr lang="en-US" dirty="0" smtClean="0"/>
              <a:t>available year</a:t>
            </a:r>
            <a:r>
              <a:rPr lang="en-US" dirty="0"/>
              <a:t>, </a:t>
            </a:r>
            <a:r>
              <a:rPr lang="en-US" dirty="0" smtClean="0"/>
              <a:t>and this </a:t>
            </a:r>
            <a:r>
              <a:rPr lang="en-US" dirty="0"/>
              <a:t>limit is </a:t>
            </a:r>
            <a:r>
              <a:rPr lang="en-US" dirty="0" smtClean="0"/>
              <a:t>called </a:t>
            </a:r>
            <a:r>
              <a:rPr lang="en-US" dirty="0"/>
              <a:t>the "H-1B cap."</a:t>
            </a:r>
          </a:p>
          <a:p>
            <a:endParaRPr lang="en-US" dirty="0"/>
          </a:p>
          <a:p>
            <a:r>
              <a:rPr lang="en-US" dirty="0"/>
              <a:t>New H-1Bs become effective each October 1,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but most </a:t>
            </a:r>
            <a:r>
              <a:rPr lang="en-US" dirty="0"/>
              <a:t>employers </a:t>
            </a:r>
            <a:r>
              <a:rPr lang="en-US" dirty="0" smtClean="0"/>
              <a:t>require you to start applying in </a:t>
            </a:r>
            <a:r>
              <a:rPr lang="en-US" dirty="0" smtClean="0"/>
              <a:t>April 1, six </a:t>
            </a:r>
            <a:r>
              <a:rPr lang="en-US" dirty="0"/>
              <a:t>months earlier, .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</a:t>
            </a:r>
            <a:r>
              <a:rPr lang="en-US" dirty="0"/>
              <a:t>"cap gap" occurs when a student's F-1 status and/or OPT expire before their approved H-1B begins October 1.</a:t>
            </a:r>
          </a:p>
        </p:txBody>
      </p:sp>
    </p:spTree>
    <p:extLst>
      <p:ext uri="{BB962C8B-B14F-4D97-AF65-F5344CB8AC3E}">
        <p14:creationId xmlns:p14="http://schemas.microsoft.com/office/powerpoint/2010/main" val="35940498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0700" y="241132"/>
            <a:ext cx="8610600" cy="1293028"/>
          </a:xfrm>
        </p:spPr>
        <p:txBody>
          <a:bodyPr/>
          <a:lstStyle/>
          <a:p>
            <a:pPr algn="ctr"/>
            <a:r>
              <a:rPr lang="en-US" dirty="0" smtClean="0"/>
              <a:t>The cap gap </a:t>
            </a:r>
            <a:r>
              <a:rPr lang="en-US" dirty="0" err="1" smtClean="0"/>
              <a:t>extention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dirty="0"/>
          </a:p>
          <a:p>
            <a:r>
              <a:rPr lang="en-US" dirty="0"/>
              <a:t>A</a:t>
            </a:r>
            <a:r>
              <a:rPr lang="en-US" dirty="0" smtClean="0"/>
              <a:t>llows </a:t>
            </a:r>
            <a:r>
              <a:rPr lang="en-US" dirty="0"/>
              <a:t>certain students with pending or approved H-1B </a:t>
            </a:r>
            <a:r>
              <a:rPr lang="en-US" dirty="0" smtClean="0"/>
              <a:t>to </a:t>
            </a:r>
            <a:r>
              <a:rPr lang="en-US" dirty="0"/>
              <a:t>remain </a:t>
            </a:r>
            <a:r>
              <a:rPr lang="en-US" dirty="0" smtClean="0"/>
              <a:t>in </a:t>
            </a:r>
            <a:r>
              <a:rPr lang="en-US" dirty="0"/>
              <a:t>F-1 status until the start date of </a:t>
            </a:r>
            <a:r>
              <a:rPr lang="en-US" dirty="0" smtClean="0"/>
              <a:t>H-1B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Available even </a:t>
            </a:r>
            <a:r>
              <a:rPr lang="en-US" dirty="0"/>
              <a:t>if the OPT authorization and/or F-1 grace period </a:t>
            </a:r>
            <a:r>
              <a:rPr lang="en-US" dirty="0" smtClean="0"/>
              <a:t>expires </a:t>
            </a:r>
            <a:r>
              <a:rPr lang="en-US" dirty="0"/>
              <a:t>before October 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Cap-Gap </a:t>
            </a:r>
            <a:r>
              <a:rPr lang="en-US" dirty="0"/>
              <a:t>Extension If H1-B is timely filed (between 4/1 and end of your OPT)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• OPT AUTOMATICALLY extends from end of your OPT to </a:t>
            </a:r>
            <a:r>
              <a:rPr lang="en-US" dirty="0" smtClean="0"/>
              <a:t>next year 9/30</a:t>
            </a:r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• If your employer wants new I-20…email OCCC</a:t>
            </a:r>
          </a:p>
          <a:p>
            <a:pPr marL="0" indent="0">
              <a:buNone/>
            </a:pPr>
            <a:r>
              <a:rPr lang="en-US" dirty="0" smtClean="0"/>
              <a:t>       -OCCC </a:t>
            </a:r>
            <a:r>
              <a:rPr lang="en-US" dirty="0"/>
              <a:t>needs a copy of your H1-B approval notice</a:t>
            </a:r>
          </a:p>
        </p:txBody>
      </p:sp>
    </p:spTree>
    <p:extLst>
      <p:ext uri="{BB962C8B-B14F-4D97-AF65-F5344CB8AC3E}">
        <p14:creationId xmlns:p14="http://schemas.microsoft.com/office/powerpoint/2010/main" val="3485382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0700" y="241132"/>
            <a:ext cx="8610600" cy="1293028"/>
          </a:xfrm>
        </p:spPr>
        <p:txBody>
          <a:bodyPr/>
          <a:lstStyle/>
          <a:p>
            <a:pPr algn="ctr"/>
            <a:r>
              <a:rPr lang="en-US" dirty="0" smtClean="0"/>
              <a:t>H-1B </a:t>
            </a:r>
            <a:r>
              <a:rPr lang="en-US" dirty="0" smtClean="0"/>
              <a:t>visa vs opt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OPT is based on your degree. </a:t>
            </a:r>
          </a:p>
          <a:p>
            <a:pPr marL="0" indent="0">
              <a:buNone/>
            </a:pPr>
            <a:r>
              <a:rPr lang="en-US" dirty="0" smtClean="0"/>
              <a:t>     -If </a:t>
            </a:r>
            <a:r>
              <a:rPr lang="en-US" dirty="0"/>
              <a:t>you don’t like your job, you can start working somewhere else using your OPT. </a:t>
            </a:r>
          </a:p>
          <a:p>
            <a:endParaRPr lang="en-US" dirty="0"/>
          </a:p>
          <a:p>
            <a:r>
              <a:rPr lang="en-US" dirty="0" smtClean="0"/>
              <a:t> </a:t>
            </a:r>
            <a:r>
              <a:rPr lang="en-US" dirty="0"/>
              <a:t>H-1B is </a:t>
            </a:r>
            <a:r>
              <a:rPr lang="en-US" dirty="0" smtClean="0"/>
              <a:t>a </a:t>
            </a:r>
            <a:r>
              <a:rPr lang="en-US" b="1" dirty="0" smtClean="0"/>
              <a:t>working visa </a:t>
            </a:r>
            <a:r>
              <a:rPr lang="en-US" dirty="0" smtClean="0"/>
              <a:t>sponsored by an employer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   -If </a:t>
            </a:r>
            <a:r>
              <a:rPr lang="en-US" dirty="0"/>
              <a:t>you </a:t>
            </a:r>
            <a:r>
              <a:rPr lang="en-US" dirty="0" smtClean="0"/>
              <a:t>decide </a:t>
            </a:r>
            <a:r>
              <a:rPr lang="en-US" dirty="0"/>
              <a:t>to quit, you will have no status. </a:t>
            </a:r>
          </a:p>
          <a:p>
            <a:pPr marL="0" indent="0">
              <a:buNone/>
            </a:pPr>
            <a:r>
              <a:rPr lang="en-US" dirty="0" smtClean="0"/>
              <a:t>     -Once H-1B is </a:t>
            </a:r>
            <a:r>
              <a:rPr lang="en-US" dirty="0"/>
              <a:t>approved, OPT is ended and F-1 is complete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- it is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r>
              <a:rPr lang="en-US" dirty="0" smtClean="0"/>
              <a:t>     -Students commonly transition from OPT authorization to H-1B status. 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5131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244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H-1B</vt:lpstr>
      <vt:lpstr>H-1B cap</vt:lpstr>
      <vt:lpstr>The cap gap extention</vt:lpstr>
      <vt:lpstr>H-1B visa vs opt</vt:lpstr>
    </vt:vector>
  </TitlesOfParts>
  <Company>Oklahoma City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H-1B</dc:title>
  <dc:creator>OCCC</dc:creator>
  <cp:lastModifiedBy>OCCC</cp:lastModifiedBy>
  <cp:revision>7</cp:revision>
  <dcterms:created xsi:type="dcterms:W3CDTF">2017-02-03T22:34:43Z</dcterms:created>
  <dcterms:modified xsi:type="dcterms:W3CDTF">2017-02-03T22:38:18Z</dcterms:modified>
</cp:coreProperties>
</file>