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5" r:id="rId2"/>
  </p:sldMasterIdLst>
  <p:notesMasterIdLst>
    <p:notesMasterId r:id="rId22"/>
  </p:notesMasterIdLst>
  <p:handoutMasterIdLst>
    <p:handoutMasterId r:id="rId23"/>
  </p:handoutMasterIdLst>
  <p:sldIdLst>
    <p:sldId id="284" r:id="rId3"/>
    <p:sldId id="285" r:id="rId4"/>
    <p:sldId id="302" r:id="rId5"/>
    <p:sldId id="306" r:id="rId6"/>
    <p:sldId id="308" r:id="rId7"/>
    <p:sldId id="307" r:id="rId8"/>
    <p:sldId id="291" r:id="rId9"/>
    <p:sldId id="292" r:id="rId10"/>
    <p:sldId id="293" r:id="rId11"/>
    <p:sldId id="294" r:id="rId12"/>
    <p:sldId id="295" r:id="rId13"/>
    <p:sldId id="296" r:id="rId14"/>
    <p:sldId id="297" r:id="rId15"/>
    <p:sldId id="304" r:id="rId16"/>
    <p:sldId id="309" r:id="rId17"/>
    <p:sldId id="298" r:id="rId18"/>
    <p:sldId id="299" r:id="rId19"/>
    <p:sldId id="300" r:id="rId20"/>
    <p:sldId id="303"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rrell, Anthony P." initials="TAP" lastIdx="0" clrIdx="0">
    <p:extLst>
      <p:ext uri="{19B8F6BF-5375-455C-9EA6-DF929625EA0E}">
        <p15:presenceInfo xmlns:p15="http://schemas.microsoft.com/office/powerpoint/2012/main" userId="S-1-5-21-1482476501-813497703-839522115-86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62"/>
    <p:restoredTop sz="83663"/>
  </p:normalViewPr>
  <p:slideViewPr>
    <p:cSldViewPr snapToGrid="0" snapToObjects="1">
      <p:cViewPr varScale="1">
        <p:scale>
          <a:sx n="70" d="100"/>
          <a:sy n="70" d="100"/>
        </p:scale>
        <p:origin x="920" y="192"/>
      </p:cViewPr>
      <p:guideLst/>
    </p:cSldViewPr>
  </p:slideViewPr>
  <p:notesTextViewPr>
    <p:cViewPr>
      <p:scale>
        <a:sx n="1" d="1"/>
        <a:sy n="1" d="1"/>
      </p:scale>
      <p:origin x="0" y="0"/>
    </p:cViewPr>
  </p:notesTextViewPr>
  <p:notesViewPr>
    <p:cSldViewPr snapToGrid="0" snapToObjects="1">
      <p:cViewPr varScale="1">
        <p:scale>
          <a:sx n="65" d="100"/>
          <a:sy n="65" d="100"/>
        </p:scale>
        <p:origin x="3125"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Relative Importance</c:v>
                </c:pt>
              </c:strCache>
            </c:strRef>
          </c:tx>
          <c:spPr>
            <a:solidFill>
              <a:schemeClr val="accent1"/>
            </a:solidFill>
            <a:ln>
              <a:noFill/>
            </a:ln>
            <a:effectLst/>
          </c:spPr>
          <c:invertIfNegative val="0"/>
          <c:cat>
            <c:strRef>
              <c:f>Sheet1!$A$2:$A$15</c:f>
              <c:strCache>
                <c:ptCount val="14"/>
                <c:pt idx="0">
                  <c:v>Aware</c:v>
                </c:pt>
                <c:pt idx="1">
                  <c:v>Empowering</c:v>
                </c:pt>
                <c:pt idx="2">
                  <c:v>Friendly</c:v>
                </c:pt>
                <c:pt idx="3">
                  <c:v>Student-focused</c:v>
                </c:pt>
                <c:pt idx="4">
                  <c:v>Tech-savvy</c:v>
                </c:pt>
                <c:pt idx="5">
                  <c:v>Adaptable</c:v>
                </c:pt>
                <c:pt idx="6">
                  <c:v>Disciplined</c:v>
                </c:pt>
                <c:pt idx="7">
                  <c:v>Teachable</c:v>
                </c:pt>
                <c:pt idx="8">
                  <c:v>Team-player</c:v>
                </c:pt>
                <c:pt idx="9">
                  <c:v>Knowledgeable</c:v>
                </c:pt>
                <c:pt idx="10">
                  <c:v>Creative</c:v>
                </c:pt>
                <c:pt idx="11">
                  <c:v>Engaging</c:v>
                </c:pt>
                <c:pt idx="12">
                  <c:v>Reliable/Punctual</c:v>
                </c:pt>
                <c:pt idx="13">
                  <c:v>Passionate</c:v>
                </c:pt>
              </c:strCache>
            </c:strRef>
          </c:cat>
          <c:val>
            <c:numRef>
              <c:f>Sheet1!$B$2:$B$15</c:f>
              <c:numCache>
                <c:formatCode>General</c:formatCode>
                <c:ptCount val="14"/>
                <c:pt idx="0">
                  <c:v>6</c:v>
                </c:pt>
                <c:pt idx="1">
                  <c:v>7</c:v>
                </c:pt>
                <c:pt idx="2">
                  <c:v>7</c:v>
                </c:pt>
                <c:pt idx="3">
                  <c:v>7</c:v>
                </c:pt>
                <c:pt idx="4">
                  <c:v>7</c:v>
                </c:pt>
                <c:pt idx="5">
                  <c:v>8</c:v>
                </c:pt>
                <c:pt idx="6">
                  <c:v>8</c:v>
                </c:pt>
                <c:pt idx="7">
                  <c:v>9</c:v>
                </c:pt>
                <c:pt idx="8">
                  <c:v>10</c:v>
                </c:pt>
                <c:pt idx="9">
                  <c:v>10</c:v>
                </c:pt>
                <c:pt idx="10">
                  <c:v>11</c:v>
                </c:pt>
                <c:pt idx="11">
                  <c:v>12</c:v>
                </c:pt>
                <c:pt idx="12">
                  <c:v>13</c:v>
                </c:pt>
                <c:pt idx="13">
                  <c:v>15</c:v>
                </c:pt>
              </c:numCache>
            </c:numRef>
          </c:val>
          <c:extLst>
            <c:ext xmlns:c16="http://schemas.microsoft.com/office/drawing/2014/chart" uri="{C3380CC4-5D6E-409C-BE32-E72D297353CC}">
              <c16:uniqueId val="{00000000-3236-4CE6-9907-13AC2CE9F846}"/>
            </c:ext>
          </c:extLst>
        </c:ser>
        <c:dLbls>
          <c:showLegendKey val="0"/>
          <c:showVal val="0"/>
          <c:showCatName val="0"/>
          <c:showSerName val="0"/>
          <c:showPercent val="0"/>
          <c:showBubbleSize val="0"/>
        </c:dLbls>
        <c:gapWidth val="182"/>
        <c:axId val="896530608"/>
        <c:axId val="896531592"/>
      </c:barChart>
      <c:catAx>
        <c:axId val="89653060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Quality</a:t>
                </a:r>
              </a:p>
              <a:p>
                <a:pPr>
                  <a:defRPr/>
                </a:pP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531592"/>
        <c:crosses val="autoZero"/>
        <c:auto val="1"/>
        <c:lblAlgn val="ctr"/>
        <c:lblOffset val="100"/>
        <c:noMultiLvlLbl val="0"/>
      </c:catAx>
      <c:valAx>
        <c:axId val="8965315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Relative</a:t>
                </a:r>
                <a:r>
                  <a:rPr lang="en-US" baseline="0" dirty="0"/>
                  <a:t> Importance</a:t>
                </a:r>
              </a:p>
              <a:p>
                <a:pPr>
                  <a:defRPr/>
                </a:pP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53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916F1AC-565B-4470-A482-994D6CCCF2D4}" type="datetimeFigureOut">
              <a:rPr lang="en-US" smtClean="0"/>
              <a:t>8/6/19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7436CD0-D4B5-4468-A883-7D73855E6C5F}" type="slidenum">
              <a:rPr lang="en-US" smtClean="0"/>
              <a:t>‹#›</a:t>
            </a:fld>
            <a:endParaRPr lang="en-US"/>
          </a:p>
        </p:txBody>
      </p:sp>
    </p:spTree>
    <p:extLst>
      <p:ext uri="{BB962C8B-B14F-4D97-AF65-F5344CB8AC3E}">
        <p14:creationId xmlns:p14="http://schemas.microsoft.com/office/powerpoint/2010/main" val="721362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E6DC56-A678-DC40-9B9C-4BEBE3E2B30A}" type="datetimeFigureOut">
              <a:rPr lang="en-US" smtClean="0"/>
              <a:t>8/6/19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A9ECEE6-2150-0F47-9A09-1AF3C1227571}" type="slidenum">
              <a:rPr lang="en-US" smtClean="0"/>
              <a:t>‹#›</a:t>
            </a:fld>
            <a:endParaRPr lang="en-US"/>
          </a:p>
        </p:txBody>
      </p:sp>
    </p:spTree>
    <p:extLst>
      <p:ext uri="{BB962C8B-B14F-4D97-AF65-F5344CB8AC3E}">
        <p14:creationId xmlns:p14="http://schemas.microsoft.com/office/powerpoint/2010/main" val="2433817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Oklahoma City Community College (OCCC) serves more than 24,500 students from Oklahoma City and surrounding areas. As a true “community” college, Oklahoma City Community College serves students of all backgrounds and ages.</a:t>
            </a:r>
          </a:p>
          <a:p>
            <a:r>
              <a:rPr lang="en-US" dirty="0"/>
              <a:t>Community Outreach and Education at Oklahoma City Community College provides short-term, non-credit courses designed to improve basic skills for adults and children.</a:t>
            </a:r>
          </a:p>
          <a:p>
            <a:r>
              <a:rPr lang="en-US" dirty="0"/>
              <a:t>To provide educational opportunities that empower and inspire individuals to pursue college degrees, certificates, employment and life-long learning. Improved quality of life for individuals through outreach and basic education.  </a:t>
            </a:r>
          </a:p>
          <a:p>
            <a:endParaRPr lang="en-US" dirty="0"/>
          </a:p>
        </p:txBody>
      </p:sp>
      <p:sp>
        <p:nvSpPr>
          <p:cNvPr id="4" name="Slide Number Placeholder 3"/>
          <p:cNvSpPr>
            <a:spLocks noGrp="1"/>
          </p:cNvSpPr>
          <p:nvPr>
            <p:ph type="sldNum" sz="quarter" idx="10"/>
          </p:nvPr>
        </p:nvSpPr>
        <p:spPr/>
        <p:txBody>
          <a:bodyPr/>
          <a:lstStyle/>
          <a:p>
            <a:fld id="{9A9ECEE6-2150-0F47-9A09-1AF3C1227571}" type="slidenum">
              <a:rPr lang="en-US" smtClean="0"/>
              <a:t>2</a:t>
            </a:fld>
            <a:endParaRPr lang="en-US"/>
          </a:p>
        </p:txBody>
      </p:sp>
    </p:spTree>
    <p:extLst>
      <p:ext uri="{BB962C8B-B14F-4D97-AF65-F5344CB8AC3E}">
        <p14:creationId xmlns:p14="http://schemas.microsoft.com/office/powerpoint/2010/main" val="4098216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STANDARDIZED Approach</a:t>
            </a:r>
          </a:p>
          <a:p>
            <a:pPr lvl="0"/>
            <a:endParaRPr lang="en-US" dirty="0"/>
          </a:p>
          <a:p>
            <a:pPr lvl="0"/>
            <a:r>
              <a:rPr lang="en-US" dirty="0"/>
              <a:t>Classes </a:t>
            </a:r>
          </a:p>
          <a:p>
            <a:pPr lvl="1"/>
            <a:r>
              <a:rPr lang="en-US" dirty="0"/>
              <a:t> ESL, TOEFL, and EL Civics</a:t>
            </a:r>
          </a:p>
          <a:p>
            <a:pPr lvl="1"/>
            <a:endParaRPr lang="en-US" dirty="0"/>
          </a:p>
          <a:p>
            <a:r>
              <a:rPr lang="en-US" dirty="0"/>
              <a:t>Instructional materials</a:t>
            </a:r>
          </a:p>
          <a:p>
            <a:pPr lvl="1"/>
            <a:r>
              <a:rPr lang="en-US" dirty="0"/>
              <a:t>Project Success </a:t>
            </a:r>
          </a:p>
          <a:p>
            <a:pPr lvl="2"/>
            <a:r>
              <a:rPr lang="en-US" dirty="0"/>
              <a:t>develops creative and critical thinking skills, promotes self-directed learning, and improves student’s ability to communicate in social, educational, and professional situations.</a:t>
            </a:r>
          </a:p>
          <a:p>
            <a:pPr lvl="2"/>
            <a:r>
              <a:rPr lang="en-US" dirty="0"/>
              <a:t>Underlying context provided by  career and college scenarios</a:t>
            </a:r>
          </a:p>
          <a:p>
            <a:pPr lvl="1"/>
            <a:r>
              <a:rPr lang="en-US" dirty="0"/>
              <a:t>Ventures (referrals-life skills focus) </a:t>
            </a:r>
          </a:p>
          <a:p>
            <a:pPr lvl="2"/>
            <a:r>
              <a:rPr lang="en-US" dirty="0"/>
              <a:t>Prep/feeder course for our ESL Program (in conjunction with our Literacy Partners who essentially provide this curriculum)</a:t>
            </a:r>
          </a:p>
          <a:p>
            <a:pPr lvl="1"/>
            <a:r>
              <a:rPr lang="en-US" dirty="0"/>
              <a:t>Digital literacy</a:t>
            </a:r>
          </a:p>
          <a:p>
            <a:pPr lvl="1"/>
            <a:r>
              <a:rPr lang="en-US" dirty="0"/>
              <a:t>Goal setting</a:t>
            </a:r>
          </a:p>
          <a:p>
            <a:pPr lvl="0"/>
            <a:r>
              <a:rPr lang="en-US" dirty="0"/>
              <a:t>Assessment</a:t>
            </a:r>
          </a:p>
          <a:p>
            <a:pPr lvl="1"/>
            <a:r>
              <a:rPr lang="en-US" dirty="0"/>
              <a:t>Goal advisor </a:t>
            </a:r>
          </a:p>
          <a:p>
            <a:pPr lvl="1"/>
            <a:r>
              <a:rPr lang="en-US" dirty="0"/>
              <a:t>CASAS</a:t>
            </a:r>
          </a:p>
          <a:p>
            <a:pPr lvl="1"/>
            <a:r>
              <a:rPr lang="en-US" dirty="0"/>
              <a:t>MEL</a:t>
            </a:r>
          </a:p>
          <a:p>
            <a:pPr lvl="1"/>
            <a:r>
              <a:rPr lang="en-US" dirty="0"/>
              <a:t>Team Projects </a:t>
            </a:r>
          </a:p>
          <a:p>
            <a:pPr lvl="1"/>
            <a:r>
              <a:rPr lang="en-US" dirty="0"/>
              <a:t>Portfolio </a:t>
            </a:r>
          </a:p>
          <a:p>
            <a:endParaRPr lang="en-US" dirty="0"/>
          </a:p>
        </p:txBody>
      </p:sp>
      <p:sp>
        <p:nvSpPr>
          <p:cNvPr id="4" name="Slide Number Placeholder 3"/>
          <p:cNvSpPr>
            <a:spLocks noGrp="1"/>
          </p:cNvSpPr>
          <p:nvPr>
            <p:ph type="sldNum" sz="quarter" idx="5"/>
          </p:nvPr>
        </p:nvSpPr>
        <p:spPr/>
        <p:txBody>
          <a:bodyPr/>
          <a:lstStyle/>
          <a:p>
            <a:fld id="{9A9ECEE6-2150-0F47-9A09-1AF3C1227571}" type="slidenum">
              <a:rPr lang="en-US" smtClean="0"/>
              <a:t>11</a:t>
            </a:fld>
            <a:endParaRPr lang="en-US"/>
          </a:p>
        </p:txBody>
      </p:sp>
    </p:spTree>
    <p:extLst>
      <p:ext uri="{BB962C8B-B14F-4D97-AF65-F5344CB8AC3E}">
        <p14:creationId xmlns:p14="http://schemas.microsoft.com/office/powerpoint/2010/main" val="61793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9ECEE6-2150-0F47-9A09-1AF3C1227571}" type="slidenum">
              <a:rPr lang="en-US" smtClean="0"/>
              <a:t>12</a:t>
            </a:fld>
            <a:endParaRPr lang="en-US"/>
          </a:p>
        </p:txBody>
      </p:sp>
    </p:spTree>
    <p:extLst>
      <p:ext uri="{BB962C8B-B14F-4D97-AF65-F5344CB8AC3E}">
        <p14:creationId xmlns:p14="http://schemas.microsoft.com/office/powerpoint/2010/main" val="313457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9ECEE6-2150-0F47-9A09-1AF3C1227571}" type="slidenum">
              <a:rPr lang="en-US" smtClean="0"/>
              <a:t>15</a:t>
            </a:fld>
            <a:endParaRPr lang="en-US"/>
          </a:p>
        </p:txBody>
      </p:sp>
    </p:spTree>
    <p:extLst>
      <p:ext uri="{BB962C8B-B14F-4D97-AF65-F5344CB8AC3E}">
        <p14:creationId xmlns:p14="http://schemas.microsoft.com/office/powerpoint/2010/main" val="286287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Openness</a:t>
            </a:r>
            <a:r>
              <a:rPr lang="en-US" baseline="0" dirty="0"/>
              <a:t> to feedback from team, teachers, and students. </a:t>
            </a:r>
            <a:endParaRPr lang="en-US" dirty="0"/>
          </a:p>
        </p:txBody>
      </p:sp>
      <p:sp>
        <p:nvSpPr>
          <p:cNvPr id="4" name="Slide Number Placeholder 3"/>
          <p:cNvSpPr>
            <a:spLocks noGrp="1"/>
          </p:cNvSpPr>
          <p:nvPr>
            <p:ph type="sldNum" sz="quarter" idx="10"/>
          </p:nvPr>
        </p:nvSpPr>
        <p:spPr/>
        <p:txBody>
          <a:bodyPr/>
          <a:lstStyle/>
          <a:p>
            <a:fld id="{9A9ECEE6-2150-0F47-9A09-1AF3C1227571}" type="slidenum">
              <a:rPr lang="en-US" smtClean="0"/>
              <a:t>17</a:t>
            </a:fld>
            <a:endParaRPr lang="en-US"/>
          </a:p>
        </p:txBody>
      </p:sp>
    </p:spTree>
    <p:extLst>
      <p:ext uri="{BB962C8B-B14F-4D97-AF65-F5344CB8AC3E}">
        <p14:creationId xmlns:p14="http://schemas.microsoft.com/office/powerpoint/2010/main" val="314066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Group Activity</a:t>
            </a:r>
          </a:p>
        </p:txBody>
      </p:sp>
      <p:sp>
        <p:nvSpPr>
          <p:cNvPr id="4" name="Slide Number Placeholder 3"/>
          <p:cNvSpPr>
            <a:spLocks noGrp="1"/>
          </p:cNvSpPr>
          <p:nvPr>
            <p:ph type="sldNum" sz="quarter" idx="10"/>
          </p:nvPr>
        </p:nvSpPr>
        <p:spPr/>
        <p:txBody>
          <a:bodyPr/>
          <a:lstStyle/>
          <a:p>
            <a:fld id="{2F4BE6CA-7843-9A4B-8FC9-82A31CC9CB3B}" type="slidenum">
              <a:rPr lang="en-US" smtClean="0"/>
              <a:t>3</a:t>
            </a:fld>
            <a:endParaRPr lang="en-US"/>
          </a:p>
        </p:txBody>
      </p:sp>
    </p:spTree>
    <p:extLst>
      <p:ext uri="{BB962C8B-B14F-4D97-AF65-F5344CB8AC3E}">
        <p14:creationId xmlns:p14="http://schemas.microsoft.com/office/powerpoint/2010/main" val="171700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Group Activity</a:t>
            </a:r>
          </a:p>
        </p:txBody>
      </p:sp>
      <p:sp>
        <p:nvSpPr>
          <p:cNvPr id="4" name="Slide Number Placeholder 3"/>
          <p:cNvSpPr>
            <a:spLocks noGrp="1"/>
          </p:cNvSpPr>
          <p:nvPr>
            <p:ph type="sldNum" sz="quarter" idx="10"/>
          </p:nvPr>
        </p:nvSpPr>
        <p:spPr/>
        <p:txBody>
          <a:bodyPr/>
          <a:lstStyle/>
          <a:p>
            <a:fld id="{2F4BE6CA-7843-9A4B-8FC9-82A31CC9CB3B}" type="slidenum">
              <a:rPr lang="en-US" smtClean="0"/>
              <a:t>4</a:t>
            </a:fld>
            <a:endParaRPr lang="en-US"/>
          </a:p>
        </p:txBody>
      </p:sp>
    </p:spTree>
    <p:extLst>
      <p:ext uri="{BB962C8B-B14F-4D97-AF65-F5344CB8AC3E}">
        <p14:creationId xmlns:p14="http://schemas.microsoft.com/office/powerpoint/2010/main" val="412984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Group Activity</a:t>
            </a:r>
          </a:p>
        </p:txBody>
      </p:sp>
      <p:sp>
        <p:nvSpPr>
          <p:cNvPr id="4" name="Slide Number Placeholder 3"/>
          <p:cNvSpPr>
            <a:spLocks noGrp="1"/>
          </p:cNvSpPr>
          <p:nvPr>
            <p:ph type="sldNum" sz="quarter" idx="10"/>
          </p:nvPr>
        </p:nvSpPr>
        <p:spPr/>
        <p:txBody>
          <a:bodyPr/>
          <a:lstStyle/>
          <a:p>
            <a:fld id="{2F4BE6CA-7843-9A4B-8FC9-82A31CC9CB3B}" type="slidenum">
              <a:rPr lang="en-US" smtClean="0"/>
              <a:t>5</a:t>
            </a:fld>
            <a:endParaRPr lang="en-US"/>
          </a:p>
        </p:txBody>
      </p:sp>
    </p:spTree>
    <p:extLst>
      <p:ext uri="{BB962C8B-B14F-4D97-AF65-F5344CB8AC3E}">
        <p14:creationId xmlns:p14="http://schemas.microsoft.com/office/powerpoint/2010/main" val="286796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Group Activity</a:t>
            </a:r>
          </a:p>
        </p:txBody>
      </p:sp>
      <p:sp>
        <p:nvSpPr>
          <p:cNvPr id="4" name="Slide Number Placeholder 3"/>
          <p:cNvSpPr>
            <a:spLocks noGrp="1"/>
          </p:cNvSpPr>
          <p:nvPr>
            <p:ph type="sldNum" sz="quarter" idx="10"/>
          </p:nvPr>
        </p:nvSpPr>
        <p:spPr/>
        <p:txBody>
          <a:bodyPr/>
          <a:lstStyle/>
          <a:p>
            <a:fld id="{2F4BE6CA-7843-9A4B-8FC9-82A31CC9CB3B}" type="slidenum">
              <a:rPr lang="en-US" smtClean="0"/>
              <a:t>6</a:t>
            </a:fld>
            <a:endParaRPr lang="en-US"/>
          </a:p>
        </p:txBody>
      </p:sp>
    </p:spTree>
    <p:extLst>
      <p:ext uri="{BB962C8B-B14F-4D97-AF65-F5344CB8AC3E}">
        <p14:creationId xmlns:p14="http://schemas.microsoft.com/office/powerpoint/2010/main" val="373376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Evaluation comes under PD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Process defined as a series of actions or steps taken in order to achieve a particular 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A9ECEE6-2150-0F47-9A09-1AF3C1227571}" type="slidenum">
              <a:rPr lang="en-US" smtClean="0"/>
              <a:t>7</a:t>
            </a:fld>
            <a:endParaRPr lang="en-US"/>
          </a:p>
        </p:txBody>
      </p:sp>
    </p:spTree>
    <p:extLst>
      <p:ext uri="{BB962C8B-B14F-4D97-AF65-F5344CB8AC3E}">
        <p14:creationId xmlns:p14="http://schemas.microsoft.com/office/powerpoint/2010/main" val="95949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9ECEE6-2150-0F47-9A09-1AF3C1227571}" type="slidenum">
              <a:rPr lang="en-US" smtClean="0"/>
              <a:t>8</a:t>
            </a:fld>
            <a:endParaRPr lang="en-US"/>
          </a:p>
        </p:txBody>
      </p:sp>
    </p:spTree>
    <p:extLst>
      <p:ext uri="{BB962C8B-B14F-4D97-AF65-F5344CB8AC3E}">
        <p14:creationId xmlns:p14="http://schemas.microsoft.com/office/powerpoint/2010/main" val="246146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here is to provide the training-in hope that this will enable students to meet their own personal objectives; hopes and dreams for a better life…and to be the best they can be.</a:t>
            </a:r>
          </a:p>
          <a:p>
            <a:r>
              <a:rPr lang="en-US" dirty="0"/>
              <a:t>Oklahoma City Community College (OCCC) has one of the larger Adult Education programs in the state, offering free (non-credit) classes in ABE, HSE, ESL, TOEFL Prep, and English Language Civics. As program coordinators, we administer classes in ESL, TOEFL, and EL Civics.</a:t>
            </a:r>
          </a:p>
          <a:p>
            <a:r>
              <a:rPr lang="en-US" dirty="0"/>
              <a:t>The focus of our program is to provide English language instruction that is integrated into workplace and post-secondary life. This enables students who take our semester-long courses to increase their English proficiency while developing specific career and academic goals. </a:t>
            </a:r>
          </a:p>
          <a:p>
            <a:r>
              <a:rPr lang="en-US" dirty="0"/>
              <a:t>We aim for authentic and relevant content, while also stressing the skills development which will provide pathways to success in study, work, and life (college and career readiness). Textbooks and curricula will vary according to which aspect of our program students choose to experience.</a:t>
            </a:r>
          </a:p>
          <a:p>
            <a:endParaRPr lang="en-US" dirty="0"/>
          </a:p>
        </p:txBody>
      </p:sp>
      <p:sp>
        <p:nvSpPr>
          <p:cNvPr id="4" name="Slide Number Placeholder 3"/>
          <p:cNvSpPr>
            <a:spLocks noGrp="1"/>
          </p:cNvSpPr>
          <p:nvPr>
            <p:ph type="sldNum" sz="quarter" idx="5"/>
          </p:nvPr>
        </p:nvSpPr>
        <p:spPr/>
        <p:txBody>
          <a:bodyPr/>
          <a:lstStyle/>
          <a:p>
            <a:fld id="{9A9ECEE6-2150-0F47-9A09-1AF3C1227571}" type="slidenum">
              <a:rPr lang="en-US" smtClean="0"/>
              <a:t>9</a:t>
            </a:fld>
            <a:endParaRPr lang="en-US"/>
          </a:p>
        </p:txBody>
      </p:sp>
    </p:spTree>
    <p:extLst>
      <p:ext uri="{BB962C8B-B14F-4D97-AF65-F5344CB8AC3E}">
        <p14:creationId xmlns:p14="http://schemas.microsoft.com/office/powerpoint/2010/main" val="858207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means that English proficiency is directed not as an end in itself, but as a means to helping students achieve their personal and professional life goals. </a:t>
            </a:r>
            <a:r>
              <a:rPr lang="en-US" dirty="0"/>
              <a:t>Our students, while learning English, will also develop the core academic, workforce, and digital literacy skills they need to be more valuable in the workplace, enter college, or simply be more effective citizens in their own communities.</a:t>
            </a:r>
          </a:p>
          <a:p>
            <a:r>
              <a:rPr lang="en-US" dirty="0"/>
              <a:t>It is about educating the whole student and making them aware of their full potential. The challenge for our Adult Education program (and specifically ESL) is to find ways to integrate core academic skills with critical employability and life skills.</a:t>
            </a:r>
          </a:p>
          <a:p>
            <a:endParaRPr lang="en-US" dirty="0"/>
          </a:p>
        </p:txBody>
      </p:sp>
      <p:sp>
        <p:nvSpPr>
          <p:cNvPr id="4" name="Slide Number Placeholder 3"/>
          <p:cNvSpPr>
            <a:spLocks noGrp="1"/>
          </p:cNvSpPr>
          <p:nvPr>
            <p:ph type="sldNum" sz="quarter" idx="10"/>
          </p:nvPr>
        </p:nvSpPr>
        <p:spPr/>
        <p:txBody>
          <a:bodyPr/>
          <a:lstStyle/>
          <a:p>
            <a:fld id="{9A9ECEE6-2150-0F47-9A09-1AF3C1227571}" type="slidenum">
              <a:rPr lang="en-US" smtClean="0"/>
              <a:t>10</a:t>
            </a:fld>
            <a:endParaRPr lang="en-US"/>
          </a:p>
        </p:txBody>
      </p:sp>
    </p:spTree>
    <p:extLst>
      <p:ext uri="{BB962C8B-B14F-4D97-AF65-F5344CB8AC3E}">
        <p14:creationId xmlns:p14="http://schemas.microsoft.com/office/powerpoint/2010/main" val="347373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98"/>
        <p:cNvGrpSpPr/>
        <p:nvPr/>
      </p:nvGrpSpPr>
      <p:grpSpPr>
        <a:xfrm>
          <a:off x="0" y="0"/>
          <a:ext cx="0" cy="0"/>
          <a:chOff x="0" y="0"/>
          <a:chExt cx="0" cy="0"/>
        </a:xfrm>
      </p:grpSpPr>
      <p:sp>
        <p:nvSpPr>
          <p:cNvPr id="5" name="Shape 99">
            <a:extLst>
              <a:ext uri="{FF2B5EF4-FFF2-40B4-BE49-F238E27FC236}">
                <a16:creationId xmlns:a16="http://schemas.microsoft.com/office/drawing/2014/main" id="{507D5B83-BE3C-3443-AE16-C3D96073205E}"/>
              </a:ext>
            </a:extLst>
          </p:cNvPr>
          <p:cNvSpPr txBox="1">
            <a:spLocks noGrp="1"/>
          </p:cNvSpPr>
          <p:nvPr>
            <p:ph type="ctrTitle"/>
          </p:nvPr>
        </p:nvSpPr>
        <p:spPr>
          <a:xfrm>
            <a:off x="2184400" y="2655767"/>
            <a:ext cx="7823200" cy="1546400"/>
          </a:xfrm>
          <a:prstGeom prst="rect">
            <a:avLst/>
          </a:prstGeom>
          <a:effectLst>
            <a:outerShdw blurRad="50800" dist="38100" dir="2700000" algn="tl" rotWithShape="0">
              <a:prstClr val="black">
                <a:alpha val="40000"/>
              </a:prstClr>
            </a:outerShdw>
          </a:effectLst>
        </p:spPr>
        <p:txBody>
          <a:bodyPr spcFirstLastPara="1" wrap="square" lIns="91425" tIns="91425" rIns="91425" bIns="91425" anchor="ctr" anchorCtr="0"/>
          <a:lstStyle>
            <a:lvl1pPr lvl="0" algn="ctr">
              <a:spcBef>
                <a:spcPts val="0"/>
              </a:spcBef>
              <a:spcAft>
                <a:spcPts val="0"/>
              </a:spcAft>
              <a:buSzPts val="4800"/>
              <a:buNone/>
              <a:defRPr sz="6400">
                <a:solidFill>
                  <a:schemeClr val="bg1"/>
                </a:solidFill>
                <a:latin typeface="+mj-lt"/>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138900237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preserve="1">
  <p:cSld name="Blank color">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156188477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hape 112">
            <a:extLst>
              <a:ext uri="{FF2B5EF4-FFF2-40B4-BE49-F238E27FC236}">
                <a16:creationId xmlns:a16="http://schemas.microsoft.com/office/drawing/2014/main" id="{D2739681-B87D-904D-87E8-473C490CDC6E}"/>
              </a:ext>
            </a:extLst>
          </p:cNvPr>
          <p:cNvSpPr txBox="1">
            <a:spLocks noGrp="1"/>
          </p:cNvSpPr>
          <p:nvPr>
            <p:ph type="body" idx="1"/>
          </p:nvPr>
        </p:nvSpPr>
        <p:spPr>
          <a:xfrm>
            <a:off x="1485900" y="1754793"/>
            <a:ext cx="9220400" cy="4404800"/>
          </a:xfrm>
          <a:prstGeom prst="rect">
            <a:avLst/>
          </a:prstGeom>
          <a:effectLst>
            <a:outerShdw blurRad="50800" dist="38100" dir="2700000" algn="tl" rotWithShape="0">
              <a:prstClr val="black">
                <a:alpha val="40000"/>
              </a:prstClr>
            </a:outerShdw>
          </a:effectLst>
        </p:spPr>
        <p:txBody>
          <a:bodyPr spcFirstLastPara="1" wrap="square" lIns="91425" tIns="91425" rIns="91425" bIns="91425" anchor="t" anchorCtr="0"/>
          <a:lstStyle>
            <a:lvl1pPr marL="609585" lvl="0" indent="-507987">
              <a:spcBef>
                <a:spcPts val="800"/>
              </a:spcBef>
              <a:spcAft>
                <a:spcPts val="0"/>
              </a:spcAft>
              <a:buClr>
                <a:schemeClr val="bg1"/>
              </a:buClr>
              <a:buSzPts val="2400"/>
              <a:buChar char="-"/>
              <a:defRPr sz="2800">
                <a:solidFill>
                  <a:schemeClr val="bg1"/>
                </a:solidFill>
                <a:latin typeface="+mn-lt"/>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en-US" dirty="0"/>
              <a:t>Edit Master text styles</a:t>
            </a:r>
          </a:p>
        </p:txBody>
      </p:sp>
      <p:sp>
        <p:nvSpPr>
          <p:cNvPr id="5" name="Title 1">
            <a:extLst>
              <a:ext uri="{FF2B5EF4-FFF2-40B4-BE49-F238E27FC236}">
                <a16:creationId xmlns:a16="http://schemas.microsoft.com/office/drawing/2014/main" id="{2405FB8C-0258-ED48-B7DC-2DBB47E3DF19}"/>
              </a:ext>
            </a:extLst>
          </p:cNvPr>
          <p:cNvSpPr>
            <a:spLocks noGrp="1"/>
          </p:cNvSpPr>
          <p:nvPr>
            <p:ph type="title" hasCustomPrompt="1"/>
          </p:nvPr>
        </p:nvSpPr>
        <p:spPr>
          <a:xfrm>
            <a:off x="1930400" y="503400"/>
            <a:ext cx="8890000" cy="1008000"/>
          </a:xfrm>
          <a:prstGeom prst="rect">
            <a:avLst/>
          </a:prstGeom>
          <a:effectLst>
            <a:outerShdw blurRad="50800" dist="38100" dir="2700000" algn="tl" rotWithShape="0">
              <a:prstClr val="black">
                <a:alpha val="40000"/>
              </a:prstClr>
            </a:outerShdw>
          </a:effectLst>
        </p:spPr>
        <p:txBody>
          <a:bodyPr/>
          <a:lstStyle/>
          <a:p>
            <a:pPr algn="l"/>
            <a:r>
              <a:rPr lang="en-US" sz="4400" dirty="0">
                <a:solidFill>
                  <a:schemeClr val="bg1"/>
                </a:solidFill>
                <a:latin typeface="+mj-lt"/>
              </a:rPr>
              <a:t>Sample Text</a:t>
            </a:r>
          </a:p>
        </p:txBody>
      </p:sp>
    </p:spTree>
    <p:extLst>
      <p:ext uri="{BB962C8B-B14F-4D97-AF65-F5344CB8AC3E}">
        <p14:creationId xmlns:p14="http://schemas.microsoft.com/office/powerpoint/2010/main" val="263824125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2597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900" y="477833"/>
            <a:ext cx="9220400" cy="995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04039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BB0D5E6-76E0-744A-BADB-10AB70DDEEF5}" type="datetimeFigureOut">
              <a:rPr lang="en-US" smtClean="0"/>
              <a:t>8/6/19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113211916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B0D5E6-76E0-744A-BADB-10AB70DDEEF5}"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85002719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B0D5E6-76E0-744A-BADB-10AB70DDEEF5}"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12366592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B0D5E6-76E0-744A-BADB-10AB70DDEEF5}"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20928001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B0D5E6-76E0-744A-BADB-10AB70DDEEF5}" type="datetimeFigureOut">
              <a:rPr lang="en-US" smtClean="0"/>
              <a:t>8/6/19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32589711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B0D5E6-76E0-744A-BADB-10AB70DDEEF5}" type="datetimeFigureOut">
              <a:rPr lang="en-US" smtClean="0"/>
              <a:t>8/6/19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207879829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userDrawn="1">
  <p:cSld name="Subtitle">
    <p:spTree>
      <p:nvGrpSpPr>
        <p:cNvPr id="1" name="Shape 100"/>
        <p:cNvGrpSpPr/>
        <p:nvPr/>
      </p:nvGrpSpPr>
      <p:grpSpPr>
        <a:xfrm>
          <a:off x="0" y="0"/>
          <a:ext cx="0" cy="0"/>
          <a:chOff x="0" y="0"/>
          <a:chExt cx="0" cy="0"/>
        </a:xfrm>
      </p:grpSpPr>
      <p:sp>
        <p:nvSpPr>
          <p:cNvPr id="5" name="Shape 101">
            <a:extLst>
              <a:ext uri="{FF2B5EF4-FFF2-40B4-BE49-F238E27FC236}">
                <a16:creationId xmlns:a16="http://schemas.microsoft.com/office/drawing/2014/main" id="{38C9059E-B431-FD4A-B5EA-6778FF40417D}"/>
              </a:ext>
            </a:extLst>
          </p:cNvPr>
          <p:cNvSpPr txBox="1">
            <a:spLocks noGrp="1"/>
          </p:cNvSpPr>
          <p:nvPr>
            <p:ph type="ctrTitle"/>
          </p:nvPr>
        </p:nvSpPr>
        <p:spPr>
          <a:xfrm>
            <a:off x="2260600" y="2111133"/>
            <a:ext cx="7670800" cy="1546400"/>
          </a:xfrm>
          <a:prstGeom prst="rect">
            <a:avLst/>
          </a:prstGeom>
          <a:effectLst>
            <a:outerShdw blurRad="50800" dist="38100" dir="2700000" algn="tl" rotWithShape="0">
              <a:prstClr val="black">
                <a:alpha val="40000"/>
              </a:prstClr>
            </a:outerShdw>
          </a:effectLst>
        </p:spPr>
        <p:txBody>
          <a:bodyPr spcFirstLastPara="1" wrap="square" lIns="91425" tIns="91425" rIns="91425" bIns="91425" anchor="b" anchorCtr="0"/>
          <a:lstStyle>
            <a:lvl1pPr lvl="0" algn="ctr" rtl="0">
              <a:spcBef>
                <a:spcPts val="0"/>
              </a:spcBef>
              <a:spcAft>
                <a:spcPts val="0"/>
              </a:spcAft>
              <a:buSzPts val="3600"/>
              <a:buNone/>
              <a:defRPr sz="4800">
                <a:solidFill>
                  <a:schemeClr val="bg1"/>
                </a:solidFill>
                <a:latin typeface="+mn-lt"/>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dirty="0"/>
          </a:p>
        </p:txBody>
      </p:sp>
      <p:sp>
        <p:nvSpPr>
          <p:cNvPr id="6" name="Shape 102">
            <a:extLst>
              <a:ext uri="{FF2B5EF4-FFF2-40B4-BE49-F238E27FC236}">
                <a16:creationId xmlns:a16="http://schemas.microsoft.com/office/drawing/2014/main" id="{D8E6DD21-3877-5B4D-B62F-5A1DD740F993}"/>
              </a:ext>
            </a:extLst>
          </p:cNvPr>
          <p:cNvSpPr txBox="1">
            <a:spLocks noGrp="1"/>
          </p:cNvSpPr>
          <p:nvPr>
            <p:ph type="subTitle" idx="1"/>
          </p:nvPr>
        </p:nvSpPr>
        <p:spPr>
          <a:xfrm>
            <a:off x="2260600" y="3989939"/>
            <a:ext cx="7670800" cy="1046400"/>
          </a:xfrm>
          <a:prstGeom prst="rect">
            <a:avLst/>
          </a:prstGeom>
          <a:effectLst>
            <a:outerShdw blurRad="50800" dist="38100" dir="2700000" algn="tl" rotWithShape="0">
              <a:prstClr val="black">
                <a:alpha val="40000"/>
              </a:prstClr>
            </a:outerShdw>
          </a:effectLst>
        </p:spPr>
        <p:txBody>
          <a:bodyPr spcFirstLastPara="1" wrap="square" lIns="91425" tIns="91425" rIns="91425" bIns="91425" anchor="t" anchorCtr="0"/>
          <a:lstStyle>
            <a:lvl1pPr lvl="0" algn="ctr" rtl="0">
              <a:spcBef>
                <a:spcPts val="0"/>
              </a:spcBef>
              <a:spcAft>
                <a:spcPts val="0"/>
              </a:spcAft>
              <a:buSzPts val="2000"/>
              <a:buNone/>
              <a:defRPr sz="2667">
                <a:solidFill>
                  <a:schemeClr val="bg1"/>
                </a:solidFill>
                <a:latin typeface="+mn-lt"/>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rPr lang="en-US"/>
              <a:t>Click to edit Master subtitle style</a:t>
            </a:r>
            <a:endParaRPr/>
          </a:p>
        </p:txBody>
      </p:sp>
      <p:sp>
        <p:nvSpPr>
          <p:cNvPr id="7" name="Shape 103">
            <a:extLst>
              <a:ext uri="{FF2B5EF4-FFF2-40B4-BE49-F238E27FC236}">
                <a16:creationId xmlns:a16="http://schemas.microsoft.com/office/drawing/2014/main" id="{EA7E7664-805A-2341-B18E-4D83428D64E5}"/>
              </a:ext>
            </a:extLst>
          </p:cNvPr>
          <p:cNvSpPr/>
          <p:nvPr userDrawn="1"/>
        </p:nvSpPr>
        <p:spPr>
          <a:xfrm>
            <a:off x="5238800" y="3784600"/>
            <a:ext cx="1714400" cy="12800"/>
          </a:xfrm>
          <a:prstGeom prst="rect">
            <a:avLst/>
          </a:prstGeom>
          <a:solidFill>
            <a:srgbClr val="003290">
              <a:alpha val="23460"/>
            </a:srgbClr>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lvl="0" indent="0">
              <a:spcBef>
                <a:spcPts val="0"/>
              </a:spcBef>
              <a:spcAft>
                <a:spcPts val="0"/>
              </a:spcAft>
              <a:buNone/>
            </a:pPr>
            <a:endParaRPr sz="2400">
              <a:solidFill>
                <a:schemeClr val="bg1"/>
              </a:solidFill>
              <a:latin typeface="+mn-lt"/>
            </a:endParaRPr>
          </a:p>
        </p:txBody>
      </p:sp>
    </p:spTree>
    <p:extLst>
      <p:ext uri="{BB962C8B-B14F-4D97-AF65-F5344CB8AC3E}">
        <p14:creationId xmlns:p14="http://schemas.microsoft.com/office/powerpoint/2010/main" val="281058798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0D5E6-76E0-744A-BADB-10AB70DDEEF5}" type="datetimeFigureOut">
              <a:rPr lang="en-US" smtClean="0"/>
              <a:t>8/6/19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284249499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0D5E6-76E0-744A-BADB-10AB70DDEEF5}"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6479856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0D5E6-76E0-744A-BADB-10AB70DDEEF5}"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193263324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0D5E6-76E0-744A-BADB-10AB70DDEEF5}"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2903740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0D5E6-76E0-744A-BADB-10AB70DDEEF5}"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3593953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0D5E6-76E0-744A-BADB-10AB70DDEEF5}"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15F04-5E7C-A749-B713-9A3669B56DB3}"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72630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0D5E6-76E0-744A-BADB-10AB70DDEEF5}"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3715936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BB0D5E6-76E0-744A-BADB-10AB70DDEEF5}" type="datetimeFigureOut">
              <a:rPr lang="en-US" smtClean="0"/>
              <a:t>8/6/19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583507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BB0D5E6-76E0-744A-BADB-10AB70DDEEF5}" type="datetimeFigureOut">
              <a:rPr lang="en-US" smtClean="0"/>
              <a:t>8/6/19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1183931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B0D5E6-76E0-744A-BADB-10AB70DDEEF5}"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91652534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2413000" y="1968000"/>
            <a:ext cx="7366000" cy="1093200"/>
          </a:xfrm>
          <a:prstGeom prst="rect">
            <a:avLst/>
          </a:prstGeom>
        </p:spPr>
        <p:txBody>
          <a:bodyPr spcFirstLastPara="1" wrap="square" lIns="91425" tIns="91425" rIns="91425" bIns="91425" anchor="t" anchorCtr="0"/>
          <a:lstStyle>
            <a:lvl1pPr marL="609585" lvl="0" indent="-558786" algn="ctr" rtl="0">
              <a:spcBef>
                <a:spcPts val="800"/>
              </a:spcBef>
              <a:spcAft>
                <a:spcPts val="0"/>
              </a:spcAft>
              <a:buSzPts val="3000"/>
              <a:buFont typeface="Roboto Slab Light"/>
              <a:buChar char="-"/>
              <a:defRPr sz="4000">
                <a:latin typeface="Roboto Slab Light"/>
                <a:ea typeface="Roboto Slab Light"/>
                <a:cs typeface="Roboto Slab Light"/>
                <a:sym typeface="Roboto Slab Light"/>
              </a:defRPr>
            </a:lvl1pPr>
            <a:lvl2pPr marL="1219170" lvl="1" indent="-558786" algn="ctr" rtl="0">
              <a:spcBef>
                <a:spcPts val="0"/>
              </a:spcBef>
              <a:spcAft>
                <a:spcPts val="0"/>
              </a:spcAft>
              <a:buSzPts val="3000"/>
              <a:buFont typeface="Roboto Slab Light"/>
              <a:buChar char="-"/>
              <a:defRPr sz="4000">
                <a:latin typeface="Roboto Slab Light"/>
                <a:ea typeface="Roboto Slab Light"/>
                <a:cs typeface="Roboto Slab Light"/>
                <a:sym typeface="Roboto Slab Light"/>
              </a:defRPr>
            </a:lvl2pPr>
            <a:lvl3pPr marL="1828754" lvl="2" indent="-558786" algn="ctr" rtl="0">
              <a:spcBef>
                <a:spcPts val="0"/>
              </a:spcBef>
              <a:spcAft>
                <a:spcPts val="0"/>
              </a:spcAft>
              <a:buSzPts val="3000"/>
              <a:buFont typeface="Roboto Slab Light"/>
              <a:buChar char="-"/>
              <a:defRPr sz="4000">
                <a:latin typeface="Roboto Slab Light"/>
                <a:ea typeface="Roboto Slab Light"/>
                <a:cs typeface="Roboto Slab Light"/>
                <a:sym typeface="Roboto Slab Light"/>
              </a:defRPr>
            </a:lvl3pPr>
            <a:lvl4pPr marL="2438339" lvl="3" indent="-558786" algn="ctr" rtl="0">
              <a:spcBef>
                <a:spcPts val="0"/>
              </a:spcBef>
              <a:spcAft>
                <a:spcPts val="0"/>
              </a:spcAft>
              <a:buSzPts val="3000"/>
              <a:buFont typeface="Roboto Slab Light"/>
              <a:buChar char="-"/>
              <a:defRPr sz="4000">
                <a:latin typeface="Roboto Slab Light"/>
                <a:ea typeface="Roboto Slab Light"/>
                <a:cs typeface="Roboto Slab Light"/>
                <a:sym typeface="Roboto Slab Light"/>
              </a:defRPr>
            </a:lvl4pPr>
            <a:lvl5pPr marL="3047924" lvl="4" indent="-558786" algn="ctr" rtl="0">
              <a:spcBef>
                <a:spcPts val="0"/>
              </a:spcBef>
              <a:spcAft>
                <a:spcPts val="0"/>
              </a:spcAft>
              <a:buSzPts val="3000"/>
              <a:buFont typeface="Roboto Slab Light"/>
              <a:buChar char="-"/>
              <a:defRPr sz="4000">
                <a:latin typeface="Roboto Slab Light"/>
                <a:ea typeface="Roboto Slab Light"/>
                <a:cs typeface="Roboto Slab Light"/>
                <a:sym typeface="Roboto Slab Light"/>
              </a:defRPr>
            </a:lvl5pPr>
            <a:lvl6pPr marL="3657509" lvl="5" indent="-558786" algn="ctr" rtl="0">
              <a:spcBef>
                <a:spcPts val="0"/>
              </a:spcBef>
              <a:spcAft>
                <a:spcPts val="0"/>
              </a:spcAft>
              <a:buSzPts val="3000"/>
              <a:buFont typeface="Roboto Slab Light"/>
              <a:buChar char="-"/>
              <a:defRPr sz="4000">
                <a:latin typeface="Roboto Slab Light"/>
                <a:ea typeface="Roboto Slab Light"/>
                <a:cs typeface="Roboto Slab Light"/>
                <a:sym typeface="Roboto Slab Light"/>
              </a:defRPr>
            </a:lvl6pPr>
            <a:lvl7pPr marL="4267093" lvl="6" indent="-558786" algn="ctr" rtl="0">
              <a:spcBef>
                <a:spcPts val="0"/>
              </a:spcBef>
              <a:spcAft>
                <a:spcPts val="0"/>
              </a:spcAft>
              <a:buSzPts val="3000"/>
              <a:buFont typeface="Roboto Slab Light"/>
              <a:buChar char="-"/>
              <a:defRPr sz="4000">
                <a:latin typeface="Roboto Slab Light"/>
                <a:ea typeface="Roboto Slab Light"/>
                <a:cs typeface="Roboto Slab Light"/>
                <a:sym typeface="Roboto Slab Light"/>
              </a:defRPr>
            </a:lvl7pPr>
            <a:lvl8pPr marL="4876678" lvl="7" indent="-558786" algn="ctr" rtl="0">
              <a:spcBef>
                <a:spcPts val="0"/>
              </a:spcBef>
              <a:spcAft>
                <a:spcPts val="0"/>
              </a:spcAft>
              <a:buSzPts val="3000"/>
              <a:buFont typeface="Roboto Slab Light"/>
              <a:buChar char="-"/>
              <a:defRPr sz="4000">
                <a:latin typeface="Roboto Slab Light"/>
                <a:ea typeface="Roboto Slab Light"/>
                <a:cs typeface="Roboto Slab Light"/>
                <a:sym typeface="Roboto Slab Light"/>
              </a:defRPr>
            </a:lvl8pPr>
            <a:lvl9pPr marL="5486263" lvl="8" indent="-558786" algn="ctr">
              <a:spcBef>
                <a:spcPts val="0"/>
              </a:spcBef>
              <a:spcAft>
                <a:spcPts val="0"/>
              </a:spcAft>
              <a:buSzPts val="3000"/>
              <a:buFont typeface="Roboto Slab Light"/>
              <a:buChar char="-"/>
              <a:defRPr sz="4000">
                <a:latin typeface="Roboto Slab Light"/>
                <a:ea typeface="Roboto Slab Light"/>
                <a:cs typeface="Roboto Slab Light"/>
                <a:sym typeface="Roboto Slab Light"/>
              </a:defRPr>
            </a:lvl9pPr>
          </a:lstStyle>
          <a:p>
            <a:pPr lvl="0"/>
            <a:r>
              <a:rPr lang="en-US"/>
              <a:t>Edit Master text styles</a:t>
            </a:r>
          </a:p>
        </p:txBody>
      </p:sp>
      <p:sp>
        <p:nvSpPr>
          <p:cNvPr id="106" name="Shape 106"/>
          <p:cNvSpPr txBox="1"/>
          <p:nvPr/>
        </p:nvSpPr>
        <p:spPr>
          <a:xfrm>
            <a:off x="4791200" y="330625"/>
            <a:ext cx="2609600" cy="871600"/>
          </a:xfrm>
          <a:prstGeom prst="rect">
            <a:avLst/>
          </a:prstGeom>
          <a:noFill/>
          <a:ln>
            <a:noFill/>
          </a:ln>
        </p:spPr>
        <p:txBody>
          <a:bodyPr spcFirstLastPara="1" wrap="square" lIns="121900" tIns="121900" rIns="121900" bIns="121900" anchor="t" anchorCtr="0">
            <a:noAutofit/>
          </a:bodyPr>
          <a:lstStyle/>
          <a:p>
            <a:pPr marL="0" lvl="0" indent="0" algn="ctr">
              <a:spcBef>
                <a:spcPts val="0"/>
              </a:spcBef>
              <a:spcAft>
                <a:spcPts val="0"/>
              </a:spcAft>
              <a:buNone/>
            </a:pPr>
            <a:r>
              <a:rPr lang="en" sz="9600" b="1">
                <a:solidFill>
                  <a:srgbClr val="FFFFFF"/>
                </a:solidFill>
              </a:rPr>
              <a:t>“</a:t>
            </a:r>
            <a:endParaRPr sz="9600" b="1">
              <a:solidFill>
                <a:srgbClr val="FFFFFF"/>
              </a:solidFill>
            </a:endParaRPr>
          </a:p>
        </p:txBody>
      </p:sp>
      <p:sp>
        <p:nvSpPr>
          <p:cNvPr id="108" name="Shape 108"/>
          <p:cNvSpPr/>
          <p:nvPr/>
        </p:nvSpPr>
        <p:spPr>
          <a:xfrm>
            <a:off x="5238800" y="1498600"/>
            <a:ext cx="1714400" cy="12800"/>
          </a:xfrm>
          <a:prstGeom prst="rect">
            <a:avLst/>
          </a:prstGeom>
          <a:solidFill>
            <a:srgbClr val="003290">
              <a:alpha val="2346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Tree>
    <p:extLst>
      <p:ext uri="{BB962C8B-B14F-4D97-AF65-F5344CB8AC3E}">
        <p14:creationId xmlns:p14="http://schemas.microsoft.com/office/powerpoint/2010/main" val="21322734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B0D5E6-76E0-744A-BADB-10AB70DDEEF5}"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15F04-5E7C-A749-B713-9A3669B56DB3}" type="slidenum">
              <a:rPr lang="en-US" smtClean="0"/>
              <a:t>‹#›</a:t>
            </a:fld>
            <a:endParaRPr lang="en-US"/>
          </a:p>
        </p:txBody>
      </p:sp>
    </p:spTree>
    <p:extLst>
      <p:ext uri="{BB962C8B-B14F-4D97-AF65-F5344CB8AC3E}">
        <p14:creationId xmlns:p14="http://schemas.microsoft.com/office/powerpoint/2010/main" val="24448139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109"/>
        <p:cNvGrpSpPr/>
        <p:nvPr/>
      </p:nvGrpSpPr>
      <p:grpSpPr>
        <a:xfrm>
          <a:off x="0" y="0"/>
          <a:ext cx="0" cy="0"/>
          <a:chOff x="0" y="0"/>
          <a:chExt cx="0" cy="0"/>
        </a:xfrm>
      </p:grpSpPr>
      <p:sp>
        <p:nvSpPr>
          <p:cNvPr id="110" name="Shape 110"/>
          <p:cNvSpPr/>
          <p:nvPr/>
        </p:nvSpPr>
        <p:spPr>
          <a:xfrm>
            <a:off x="5238800" y="1498600"/>
            <a:ext cx="1714400" cy="12800"/>
          </a:xfrm>
          <a:prstGeom prst="rect">
            <a:avLst/>
          </a:prstGeom>
          <a:solidFill>
            <a:srgbClr val="003290">
              <a:alpha val="2346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5" name="Shape 112">
            <a:extLst>
              <a:ext uri="{FF2B5EF4-FFF2-40B4-BE49-F238E27FC236}">
                <a16:creationId xmlns:a16="http://schemas.microsoft.com/office/drawing/2014/main" id="{4503C6E1-C287-8E44-83B3-B8684121DF8F}"/>
              </a:ext>
            </a:extLst>
          </p:cNvPr>
          <p:cNvSpPr txBox="1">
            <a:spLocks noGrp="1"/>
          </p:cNvSpPr>
          <p:nvPr>
            <p:ph type="body" idx="1"/>
          </p:nvPr>
        </p:nvSpPr>
        <p:spPr>
          <a:xfrm>
            <a:off x="1485900" y="1754793"/>
            <a:ext cx="9220400" cy="4404800"/>
          </a:xfrm>
          <a:prstGeom prst="rect">
            <a:avLst/>
          </a:prstGeom>
          <a:effectLst>
            <a:outerShdw blurRad="50800" dist="38100" dir="2700000" algn="tl" rotWithShape="0">
              <a:prstClr val="black">
                <a:alpha val="40000"/>
              </a:prstClr>
            </a:outerShdw>
          </a:effectLst>
        </p:spPr>
        <p:txBody>
          <a:bodyPr spcFirstLastPara="1" wrap="square" lIns="91425" tIns="91425" rIns="91425" bIns="91425" anchor="t" anchorCtr="0"/>
          <a:lstStyle>
            <a:lvl1pPr marL="609585" lvl="0" indent="-507987">
              <a:spcBef>
                <a:spcPts val="800"/>
              </a:spcBef>
              <a:spcAft>
                <a:spcPts val="0"/>
              </a:spcAft>
              <a:buClr>
                <a:schemeClr val="bg1"/>
              </a:buClr>
              <a:buSzPts val="2400"/>
              <a:buChar char="-"/>
              <a:defRPr sz="2800">
                <a:solidFill>
                  <a:schemeClr val="bg1"/>
                </a:solidFill>
                <a:latin typeface="+mn-lt"/>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en-US" dirty="0"/>
              <a:t>Edit Master text styles</a:t>
            </a:r>
          </a:p>
        </p:txBody>
      </p:sp>
      <p:sp>
        <p:nvSpPr>
          <p:cNvPr id="6" name="Title 1">
            <a:extLst>
              <a:ext uri="{FF2B5EF4-FFF2-40B4-BE49-F238E27FC236}">
                <a16:creationId xmlns:a16="http://schemas.microsoft.com/office/drawing/2014/main" id="{9A4E778B-F38D-E243-A0A3-78E8BD920FA0}"/>
              </a:ext>
            </a:extLst>
          </p:cNvPr>
          <p:cNvSpPr>
            <a:spLocks noGrp="1"/>
          </p:cNvSpPr>
          <p:nvPr>
            <p:ph type="title" hasCustomPrompt="1"/>
          </p:nvPr>
        </p:nvSpPr>
        <p:spPr>
          <a:xfrm>
            <a:off x="1930400" y="503400"/>
            <a:ext cx="8890000" cy="1008000"/>
          </a:xfrm>
          <a:prstGeom prst="rect">
            <a:avLst/>
          </a:prstGeom>
          <a:effectLst>
            <a:outerShdw blurRad="50800" dist="38100" dir="2700000" algn="tl" rotWithShape="0">
              <a:prstClr val="black">
                <a:alpha val="40000"/>
              </a:prstClr>
            </a:outerShdw>
          </a:effectLst>
        </p:spPr>
        <p:txBody>
          <a:bodyPr/>
          <a:lstStyle/>
          <a:p>
            <a:pPr algn="l"/>
            <a:r>
              <a:rPr lang="en-US" sz="4400" dirty="0">
                <a:solidFill>
                  <a:schemeClr val="bg1"/>
                </a:solidFill>
                <a:latin typeface="+mj-lt"/>
              </a:rPr>
              <a:t>Sample Text</a:t>
            </a:r>
          </a:p>
        </p:txBody>
      </p:sp>
    </p:spTree>
    <p:extLst>
      <p:ext uri="{BB962C8B-B14F-4D97-AF65-F5344CB8AC3E}">
        <p14:creationId xmlns:p14="http://schemas.microsoft.com/office/powerpoint/2010/main" val="15935138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114"/>
        <p:cNvGrpSpPr/>
        <p:nvPr/>
      </p:nvGrpSpPr>
      <p:grpSpPr>
        <a:xfrm>
          <a:off x="0" y="0"/>
          <a:ext cx="0" cy="0"/>
          <a:chOff x="0" y="0"/>
          <a:chExt cx="0" cy="0"/>
        </a:xfrm>
      </p:grpSpPr>
      <p:sp>
        <p:nvSpPr>
          <p:cNvPr id="115" name="Shape 115"/>
          <p:cNvSpPr/>
          <p:nvPr/>
        </p:nvSpPr>
        <p:spPr>
          <a:xfrm>
            <a:off x="5238800" y="1498600"/>
            <a:ext cx="1714400" cy="12800"/>
          </a:xfrm>
          <a:prstGeom prst="rect">
            <a:avLst/>
          </a:prstGeom>
          <a:solidFill>
            <a:srgbClr val="003290">
              <a:alpha val="2346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16" name="Shape 116"/>
          <p:cNvSpPr txBox="1">
            <a:spLocks noGrp="1"/>
          </p:cNvSpPr>
          <p:nvPr>
            <p:ph type="title"/>
          </p:nvPr>
        </p:nvSpPr>
        <p:spPr>
          <a:xfrm>
            <a:off x="1485900" y="477833"/>
            <a:ext cx="9220400" cy="9952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n-US"/>
              <a:t>Click to edit Master title style</a:t>
            </a:r>
            <a:endParaRPr/>
          </a:p>
        </p:txBody>
      </p:sp>
      <p:sp>
        <p:nvSpPr>
          <p:cNvPr id="117" name="Shape 117"/>
          <p:cNvSpPr txBox="1">
            <a:spLocks noGrp="1"/>
          </p:cNvSpPr>
          <p:nvPr>
            <p:ph type="body" idx="1"/>
          </p:nvPr>
        </p:nvSpPr>
        <p:spPr>
          <a:xfrm>
            <a:off x="1257300" y="1803400"/>
            <a:ext cx="4697200" cy="4178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en-US"/>
              <a:t>Edit Master text styles</a:t>
            </a:r>
          </a:p>
        </p:txBody>
      </p:sp>
      <p:sp>
        <p:nvSpPr>
          <p:cNvPr id="118" name="Shape 118"/>
          <p:cNvSpPr txBox="1">
            <a:spLocks noGrp="1"/>
          </p:cNvSpPr>
          <p:nvPr>
            <p:ph type="body" idx="2"/>
          </p:nvPr>
        </p:nvSpPr>
        <p:spPr>
          <a:xfrm>
            <a:off x="6237433" y="1803400"/>
            <a:ext cx="4697200" cy="4178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en-US"/>
              <a:t>Edit Master text styles</a:t>
            </a:r>
          </a:p>
        </p:txBody>
      </p:sp>
    </p:spTree>
    <p:extLst>
      <p:ext uri="{BB962C8B-B14F-4D97-AF65-F5344CB8AC3E}">
        <p14:creationId xmlns:p14="http://schemas.microsoft.com/office/powerpoint/2010/main" val="23862852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reserve="1">
  <p:cSld name="Title + 3 columns">
    <p:spTree>
      <p:nvGrpSpPr>
        <p:cNvPr id="1" name="Shape 120"/>
        <p:cNvGrpSpPr/>
        <p:nvPr/>
      </p:nvGrpSpPr>
      <p:grpSpPr>
        <a:xfrm>
          <a:off x="0" y="0"/>
          <a:ext cx="0" cy="0"/>
          <a:chOff x="0" y="0"/>
          <a:chExt cx="0" cy="0"/>
        </a:xfrm>
      </p:grpSpPr>
      <p:sp>
        <p:nvSpPr>
          <p:cNvPr id="121" name="Shape 121"/>
          <p:cNvSpPr/>
          <p:nvPr/>
        </p:nvSpPr>
        <p:spPr>
          <a:xfrm>
            <a:off x="5238800" y="1498600"/>
            <a:ext cx="1714400" cy="12800"/>
          </a:xfrm>
          <a:prstGeom prst="rect">
            <a:avLst/>
          </a:prstGeom>
          <a:solidFill>
            <a:srgbClr val="003290">
              <a:alpha val="2346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22" name="Shape 122"/>
          <p:cNvSpPr txBox="1">
            <a:spLocks noGrp="1"/>
          </p:cNvSpPr>
          <p:nvPr>
            <p:ph type="title"/>
          </p:nvPr>
        </p:nvSpPr>
        <p:spPr>
          <a:xfrm>
            <a:off x="1485900" y="477833"/>
            <a:ext cx="9220400" cy="9952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n-US"/>
              <a:t>Click to edit Master title style</a:t>
            </a:r>
            <a:endParaRPr/>
          </a:p>
        </p:txBody>
      </p:sp>
      <p:sp>
        <p:nvSpPr>
          <p:cNvPr id="123" name="Shape 123"/>
          <p:cNvSpPr txBox="1">
            <a:spLocks noGrp="1"/>
          </p:cNvSpPr>
          <p:nvPr>
            <p:ph type="body" idx="1"/>
          </p:nvPr>
        </p:nvSpPr>
        <p:spPr>
          <a:xfrm>
            <a:off x="914400" y="1803400"/>
            <a:ext cx="3312800" cy="4127600"/>
          </a:xfrm>
          <a:prstGeom prst="rect">
            <a:avLst/>
          </a:prstGeom>
        </p:spPr>
        <p:txBody>
          <a:bodyPr spcFirstLastPara="1" wrap="square" lIns="91425" tIns="91425" rIns="91425" bIns="91425" anchor="t" anchorCtr="0"/>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pPr lvl="0"/>
            <a:r>
              <a:rPr lang="en-US"/>
              <a:t>Edit Master text styles</a:t>
            </a:r>
          </a:p>
        </p:txBody>
      </p:sp>
      <p:sp>
        <p:nvSpPr>
          <p:cNvPr id="124" name="Shape 124"/>
          <p:cNvSpPr txBox="1">
            <a:spLocks noGrp="1"/>
          </p:cNvSpPr>
          <p:nvPr>
            <p:ph type="body" idx="2"/>
          </p:nvPr>
        </p:nvSpPr>
        <p:spPr>
          <a:xfrm>
            <a:off x="4396865" y="1803400"/>
            <a:ext cx="3312800" cy="4127600"/>
          </a:xfrm>
          <a:prstGeom prst="rect">
            <a:avLst/>
          </a:prstGeom>
        </p:spPr>
        <p:txBody>
          <a:bodyPr spcFirstLastPara="1" wrap="square" lIns="91425" tIns="91425" rIns="91425" bIns="91425" anchor="t" anchorCtr="0"/>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pPr lvl="0"/>
            <a:r>
              <a:rPr lang="en-US"/>
              <a:t>Edit Master text styles</a:t>
            </a:r>
          </a:p>
        </p:txBody>
      </p:sp>
      <p:sp>
        <p:nvSpPr>
          <p:cNvPr id="125" name="Shape 125"/>
          <p:cNvSpPr txBox="1">
            <a:spLocks noGrp="1"/>
          </p:cNvSpPr>
          <p:nvPr>
            <p:ph type="body" idx="3"/>
          </p:nvPr>
        </p:nvSpPr>
        <p:spPr>
          <a:xfrm>
            <a:off x="7879331" y="1803400"/>
            <a:ext cx="3312800" cy="4127600"/>
          </a:xfrm>
          <a:prstGeom prst="rect">
            <a:avLst/>
          </a:prstGeom>
        </p:spPr>
        <p:txBody>
          <a:bodyPr spcFirstLastPara="1" wrap="square" lIns="91425" tIns="91425" rIns="91425" bIns="91425" anchor="t" anchorCtr="0"/>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pPr lvl="0"/>
            <a:r>
              <a:rPr lang="en-US"/>
              <a:t>Edit Master text styles</a:t>
            </a:r>
          </a:p>
        </p:txBody>
      </p:sp>
    </p:spTree>
    <p:extLst>
      <p:ext uri="{BB962C8B-B14F-4D97-AF65-F5344CB8AC3E}">
        <p14:creationId xmlns:p14="http://schemas.microsoft.com/office/powerpoint/2010/main" val="164925104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27"/>
        <p:cNvGrpSpPr/>
        <p:nvPr/>
      </p:nvGrpSpPr>
      <p:grpSpPr>
        <a:xfrm>
          <a:off x="0" y="0"/>
          <a:ext cx="0" cy="0"/>
          <a:chOff x="0" y="0"/>
          <a:chExt cx="0" cy="0"/>
        </a:xfrm>
      </p:grpSpPr>
      <p:sp>
        <p:nvSpPr>
          <p:cNvPr id="128" name="Shape 128"/>
          <p:cNvSpPr/>
          <p:nvPr/>
        </p:nvSpPr>
        <p:spPr>
          <a:xfrm>
            <a:off x="5238800" y="1498600"/>
            <a:ext cx="1714400" cy="12800"/>
          </a:xfrm>
          <a:prstGeom prst="rect">
            <a:avLst/>
          </a:prstGeom>
          <a:solidFill>
            <a:srgbClr val="003290">
              <a:alpha val="2346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29" name="Shape 129"/>
          <p:cNvSpPr txBox="1">
            <a:spLocks noGrp="1"/>
          </p:cNvSpPr>
          <p:nvPr>
            <p:ph type="title"/>
          </p:nvPr>
        </p:nvSpPr>
        <p:spPr>
          <a:xfrm>
            <a:off x="1485900" y="477833"/>
            <a:ext cx="9220400" cy="9952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n-US"/>
              <a:t>Click to edit Master title style</a:t>
            </a:r>
            <a:endParaRPr/>
          </a:p>
        </p:txBody>
      </p:sp>
    </p:spTree>
    <p:extLst>
      <p:ext uri="{BB962C8B-B14F-4D97-AF65-F5344CB8AC3E}">
        <p14:creationId xmlns:p14="http://schemas.microsoft.com/office/powerpoint/2010/main" val="40833868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2349500" y="5671867"/>
            <a:ext cx="7492800" cy="692800"/>
          </a:xfrm>
          <a:prstGeom prst="rect">
            <a:avLst/>
          </a:prstGeom>
        </p:spPr>
        <p:txBody>
          <a:bodyPr spcFirstLastPara="1" wrap="square" lIns="91425" tIns="91425" rIns="91425" bIns="91425" anchor="t" anchorCtr="0"/>
          <a:lstStyle>
            <a:lvl1pPr marL="609585" lvl="0" indent="-304792" algn="ctr">
              <a:spcBef>
                <a:spcPts val="480"/>
              </a:spcBef>
              <a:spcAft>
                <a:spcPts val="0"/>
              </a:spcAft>
              <a:buSzPts val="1800"/>
              <a:buNone/>
              <a:defRPr sz="2400"/>
            </a:lvl1pPr>
          </a:lstStyle>
          <a:p>
            <a:pPr lvl="0"/>
            <a:r>
              <a:rPr lang="en-US"/>
              <a:t>Edit Master text styles</a:t>
            </a:r>
          </a:p>
        </p:txBody>
      </p:sp>
      <p:sp>
        <p:nvSpPr>
          <p:cNvPr id="134" name="Shape 134"/>
          <p:cNvSpPr/>
          <p:nvPr/>
        </p:nvSpPr>
        <p:spPr>
          <a:xfrm>
            <a:off x="5238800" y="5562600"/>
            <a:ext cx="1714400" cy="12800"/>
          </a:xfrm>
          <a:prstGeom prst="rect">
            <a:avLst/>
          </a:prstGeom>
          <a:solidFill>
            <a:srgbClr val="003290">
              <a:alpha val="2346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Tree>
    <p:extLst>
      <p:ext uri="{BB962C8B-B14F-4D97-AF65-F5344CB8AC3E}">
        <p14:creationId xmlns:p14="http://schemas.microsoft.com/office/powerpoint/2010/main" val="40896511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35"/>
        <p:cNvGrpSpPr/>
        <p:nvPr/>
      </p:nvGrpSpPr>
      <p:grpSpPr>
        <a:xfrm>
          <a:off x="0" y="0"/>
          <a:ext cx="0" cy="0"/>
          <a:chOff x="0" y="0"/>
          <a:chExt cx="0" cy="0"/>
        </a:xfrm>
      </p:grpSpPr>
    </p:spTree>
    <p:extLst>
      <p:ext uri="{BB962C8B-B14F-4D97-AF65-F5344CB8AC3E}">
        <p14:creationId xmlns:p14="http://schemas.microsoft.com/office/powerpoint/2010/main" val="111769345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AC7D7"/>
            </a:gs>
            <a:gs pos="82000">
              <a:srgbClr val="0D7FD1"/>
            </a:gs>
            <a:gs pos="100000">
              <a:srgbClr val="184DE2"/>
            </a:gs>
          </a:gsLst>
          <a:path path="circle">
            <a:fillToRect r="100000" b="100000"/>
          </a:path>
          <a:tileRect l="-100000" t="-100000"/>
        </a:gradFill>
        <a:effectLst/>
      </p:bgPr>
    </p:bg>
    <p:spTree>
      <p:nvGrpSpPr>
        <p:cNvPr id="1" name="Shape 5"/>
        <p:cNvGrpSpPr/>
        <p:nvPr/>
      </p:nvGrpSpPr>
      <p:grpSpPr>
        <a:xfrm>
          <a:off x="0" y="0"/>
          <a:ext cx="0" cy="0"/>
          <a:chOff x="0" y="0"/>
          <a:chExt cx="0" cy="0"/>
        </a:xfrm>
      </p:grpSpPr>
      <p:pic>
        <p:nvPicPr>
          <p:cNvPr id="3" name="Picture 2">
            <a:extLst>
              <a:ext uri="{FF2B5EF4-FFF2-40B4-BE49-F238E27FC236}">
                <a16:creationId xmlns:a16="http://schemas.microsoft.com/office/drawing/2014/main" id="{D070B54D-8FF3-1F4D-925B-9E127BF722A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096" y="0"/>
            <a:ext cx="12185904" cy="6858000"/>
          </a:xfrm>
          <a:prstGeom prst="rect">
            <a:avLst/>
          </a:prstGeom>
        </p:spPr>
      </p:pic>
      <p:pic>
        <p:nvPicPr>
          <p:cNvPr id="6" name="Picture 5">
            <a:extLst>
              <a:ext uri="{FF2B5EF4-FFF2-40B4-BE49-F238E27FC236}">
                <a16:creationId xmlns:a16="http://schemas.microsoft.com/office/drawing/2014/main" id="{2184FA16-47FA-AE46-86BE-751D246ED1E3}"/>
              </a:ext>
            </a:extLst>
          </p:cNvPr>
          <p:cNvPicPr>
            <a:picLocks noChangeAspect="1"/>
          </p:cNvPicPr>
          <p:nvPr userDrawn="1"/>
        </p:nvPicPr>
        <p:blipFill>
          <a:blip r:embed="rId16">
            <a:alphaModFix/>
          </a:blip>
          <a:stretch>
            <a:fillRect/>
          </a:stretch>
        </p:blipFill>
        <p:spPr>
          <a:xfrm>
            <a:off x="9359899" y="6224453"/>
            <a:ext cx="2749247" cy="5459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2557851"/>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B0D5E6-76E0-744A-BADB-10AB70DDEEF5}" type="datetimeFigureOut">
              <a:rPr lang="en-US" smtClean="0"/>
              <a:t>8/6/19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6B15F04-5E7C-A749-B713-9A3669B56DB3}" type="slidenum">
              <a:rPr lang="en-US" smtClean="0"/>
              <a:t>‹#›</a:t>
            </a:fld>
            <a:endParaRPr lang="en-US"/>
          </a:p>
        </p:txBody>
      </p:sp>
    </p:spTree>
    <p:extLst>
      <p:ext uri="{BB962C8B-B14F-4D97-AF65-F5344CB8AC3E}">
        <p14:creationId xmlns:p14="http://schemas.microsoft.com/office/powerpoint/2010/main" val="1584332704"/>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hyperlink" Target="http://www.occc.edu/coe/teacher-resource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D9DD-72C8-8249-916B-BBD8611D92E9}"/>
              </a:ext>
            </a:extLst>
          </p:cNvPr>
          <p:cNvSpPr>
            <a:spLocks noGrp="1"/>
          </p:cNvSpPr>
          <p:nvPr>
            <p:ph type="ctrTitle"/>
          </p:nvPr>
        </p:nvSpPr>
        <p:spPr>
          <a:xfrm>
            <a:off x="9537699" y="2578570"/>
            <a:ext cx="1816100" cy="1641490"/>
          </a:xfrm>
        </p:spPr>
        <p:txBody>
          <a:bodyPr>
            <a:normAutofit/>
          </a:bodyPr>
          <a:lstStyle/>
          <a:p>
            <a:r>
              <a:rPr lang="en-US" sz="5400" dirty="0"/>
              <a:t>Building a Successful Adult ESL Program</a:t>
            </a:r>
          </a:p>
        </p:txBody>
      </p:sp>
      <p:sp>
        <p:nvSpPr>
          <p:cNvPr id="3" name="Subtitle 2">
            <a:extLst>
              <a:ext uri="{FF2B5EF4-FFF2-40B4-BE49-F238E27FC236}">
                <a16:creationId xmlns:a16="http://schemas.microsoft.com/office/drawing/2014/main" id="{C6F8B865-6069-8E44-90AC-8E0C64D07044}"/>
              </a:ext>
            </a:extLst>
          </p:cNvPr>
          <p:cNvSpPr>
            <a:spLocks noGrp="1"/>
          </p:cNvSpPr>
          <p:nvPr>
            <p:ph type="subTitle" idx="1"/>
          </p:nvPr>
        </p:nvSpPr>
        <p:spPr>
          <a:xfrm>
            <a:off x="2209799" y="4907760"/>
            <a:ext cx="9144000" cy="754025"/>
          </a:xfrm>
        </p:spPr>
        <p:txBody>
          <a:bodyPr>
            <a:normAutofit fontScale="70000" lnSpcReduction="20000"/>
          </a:bodyPr>
          <a:lstStyle/>
          <a:p>
            <a:r>
              <a:rPr lang="en-US" dirty="0"/>
              <a:t>Oklahoma City Community College</a:t>
            </a:r>
          </a:p>
          <a:p>
            <a:r>
              <a:rPr lang="en-US" dirty="0"/>
              <a:t>Department of Community Outreach and Education</a:t>
            </a:r>
          </a:p>
        </p:txBody>
      </p:sp>
    </p:spTree>
    <p:extLst>
      <p:ext uri="{BB962C8B-B14F-4D97-AF65-F5344CB8AC3E}">
        <p14:creationId xmlns:p14="http://schemas.microsoft.com/office/powerpoint/2010/main" val="19796536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and the OCCC ESL Program</a:t>
            </a:r>
          </a:p>
        </p:txBody>
      </p:sp>
      <p:sp>
        <p:nvSpPr>
          <p:cNvPr id="3" name="Content Placeholder 2"/>
          <p:cNvSpPr>
            <a:spLocks noGrp="1"/>
          </p:cNvSpPr>
          <p:nvPr>
            <p:ph idx="1"/>
          </p:nvPr>
        </p:nvSpPr>
        <p:spPr/>
        <p:txBody>
          <a:bodyPr>
            <a:normAutofit/>
          </a:bodyPr>
          <a:lstStyle/>
          <a:p>
            <a:r>
              <a:rPr lang="en-US" dirty="0"/>
              <a:t>Currently developing curricula, pedagogy, processes, and assessment systems to better implement WIOA mandate.</a:t>
            </a:r>
          </a:p>
          <a:p>
            <a:r>
              <a:rPr lang="en-US" dirty="0"/>
              <a:t>Approach to teaching English both integrated and goal-focused.  </a:t>
            </a:r>
          </a:p>
        </p:txBody>
      </p:sp>
    </p:spTree>
    <p:extLst>
      <p:ext uri="{BB962C8B-B14F-4D97-AF65-F5344CB8AC3E}">
        <p14:creationId xmlns:p14="http://schemas.microsoft.com/office/powerpoint/2010/main" val="17889401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5C3F-B6E9-BA49-8BE9-0C671574B33A}"/>
              </a:ext>
            </a:extLst>
          </p:cNvPr>
          <p:cNvSpPr>
            <a:spLocks noGrp="1"/>
          </p:cNvSpPr>
          <p:nvPr>
            <p:ph type="title"/>
          </p:nvPr>
        </p:nvSpPr>
        <p:spPr/>
        <p:txBody>
          <a:bodyPr/>
          <a:lstStyle/>
          <a:p>
            <a:r>
              <a:rPr lang="en-US" dirty="0"/>
              <a:t>Course Design</a:t>
            </a:r>
          </a:p>
        </p:txBody>
      </p:sp>
      <p:sp>
        <p:nvSpPr>
          <p:cNvPr id="3" name="Content Placeholder 2">
            <a:extLst>
              <a:ext uri="{FF2B5EF4-FFF2-40B4-BE49-F238E27FC236}">
                <a16:creationId xmlns:a16="http://schemas.microsoft.com/office/drawing/2014/main" id="{7CA69E00-1B26-BB47-AD24-AAD99B6F4823}"/>
              </a:ext>
            </a:extLst>
          </p:cNvPr>
          <p:cNvSpPr>
            <a:spLocks noGrp="1"/>
          </p:cNvSpPr>
          <p:nvPr>
            <p:ph idx="1"/>
          </p:nvPr>
        </p:nvSpPr>
        <p:spPr/>
        <p:txBody>
          <a:bodyPr>
            <a:normAutofit/>
          </a:bodyPr>
          <a:lstStyle/>
          <a:p>
            <a:pPr lvl="0"/>
            <a:r>
              <a:rPr lang="en-US" dirty="0"/>
              <a:t>Classes </a:t>
            </a:r>
          </a:p>
          <a:p>
            <a:pPr lvl="1"/>
            <a:r>
              <a:rPr lang="en-US" dirty="0"/>
              <a:t> ESL, TOEFL, and EL Civics</a:t>
            </a:r>
          </a:p>
          <a:p>
            <a:r>
              <a:rPr lang="en-US" dirty="0"/>
              <a:t>Instructional materials</a:t>
            </a:r>
          </a:p>
          <a:p>
            <a:pPr lvl="1"/>
            <a:r>
              <a:rPr lang="en-US" dirty="0"/>
              <a:t>Project Success, Longman (TOEFL), Voices of Freedom</a:t>
            </a:r>
          </a:p>
          <a:p>
            <a:pPr lvl="0"/>
            <a:r>
              <a:rPr lang="en-US" dirty="0"/>
              <a:t>Assessments</a:t>
            </a:r>
          </a:p>
          <a:p>
            <a:pPr lvl="1"/>
            <a:r>
              <a:rPr lang="en-US" dirty="0"/>
              <a:t>Formative and summative</a:t>
            </a:r>
          </a:p>
        </p:txBody>
      </p:sp>
    </p:spTree>
    <p:extLst>
      <p:ext uri="{BB962C8B-B14F-4D97-AF65-F5344CB8AC3E}">
        <p14:creationId xmlns:p14="http://schemas.microsoft.com/office/powerpoint/2010/main" val="28080467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F8E3-04BE-0B4B-BFD5-E19B978337F3}"/>
              </a:ext>
            </a:extLst>
          </p:cNvPr>
          <p:cNvSpPr>
            <a:spLocks noGrp="1"/>
          </p:cNvSpPr>
          <p:nvPr>
            <p:ph type="title"/>
          </p:nvPr>
        </p:nvSpPr>
        <p:spPr/>
        <p:txBody>
          <a:bodyPr/>
          <a:lstStyle/>
          <a:p>
            <a:r>
              <a:rPr lang="en-US" dirty="0"/>
              <a:t>Teachers</a:t>
            </a:r>
          </a:p>
        </p:txBody>
      </p:sp>
      <p:sp>
        <p:nvSpPr>
          <p:cNvPr id="3" name="Content Placeholder 2">
            <a:extLst>
              <a:ext uri="{FF2B5EF4-FFF2-40B4-BE49-F238E27FC236}">
                <a16:creationId xmlns:a16="http://schemas.microsoft.com/office/drawing/2014/main" id="{E3D1D1F0-9694-B443-BB6C-EEF75DE7855D}"/>
              </a:ext>
            </a:extLst>
          </p:cNvPr>
          <p:cNvSpPr>
            <a:spLocks noGrp="1"/>
          </p:cNvSpPr>
          <p:nvPr>
            <p:ph idx="1"/>
          </p:nvPr>
        </p:nvSpPr>
        <p:spPr/>
        <p:txBody>
          <a:bodyPr/>
          <a:lstStyle/>
          <a:p>
            <a:pPr lvl="0"/>
            <a:r>
              <a:rPr lang="en-US" dirty="0"/>
              <a:t>Hiring</a:t>
            </a:r>
          </a:p>
          <a:p>
            <a:pPr lvl="1"/>
            <a:r>
              <a:rPr lang="en-US" dirty="0"/>
              <a:t>Requirements</a:t>
            </a:r>
          </a:p>
          <a:p>
            <a:pPr lvl="1"/>
            <a:r>
              <a:rPr lang="en-US" dirty="0"/>
              <a:t>Interview</a:t>
            </a:r>
          </a:p>
          <a:p>
            <a:pPr lvl="0"/>
            <a:r>
              <a:rPr lang="en-US" dirty="0"/>
              <a:t>Orientation</a:t>
            </a:r>
          </a:p>
          <a:p>
            <a:pPr lvl="1"/>
            <a:r>
              <a:rPr lang="en-US" dirty="0"/>
              <a:t>Policies and Procedures</a:t>
            </a:r>
          </a:p>
          <a:p>
            <a:pPr lvl="1"/>
            <a:r>
              <a:rPr lang="en-US" dirty="0"/>
              <a:t>Curriculum and Pedagogy</a:t>
            </a:r>
          </a:p>
          <a:p>
            <a:pPr lvl="0"/>
            <a:r>
              <a:rPr lang="en-US" dirty="0"/>
              <a:t>Professional development</a:t>
            </a:r>
          </a:p>
          <a:p>
            <a:pPr lvl="1"/>
            <a:r>
              <a:rPr lang="en-US" dirty="0"/>
              <a:t>15 hours per year (mandated)</a:t>
            </a:r>
          </a:p>
          <a:p>
            <a:pPr lvl="1"/>
            <a:r>
              <a:rPr lang="en-US" dirty="0"/>
              <a:t>Coaching and Mentoring </a:t>
            </a:r>
          </a:p>
          <a:p>
            <a:pPr lvl="1"/>
            <a:r>
              <a:rPr lang="en-US" dirty="0"/>
              <a:t>Evaluation </a:t>
            </a:r>
          </a:p>
          <a:p>
            <a:endParaRPr lang="en-US" dirty="0"/>
          </a:p>
        </p:txBody>
      </p:sp>
    </p:spTree>
    <p:extLst>
      <p:ext uri="{BB962C8B-B14F-4D97-AF65-F5344CB8AC3E}">
        <p14:creationId xmlns:p14="http://schemas.microsoft.com/office/powerpoint/2010/main" val="12176231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7EC4C-8289-49FD-A1F5-E8C9EDFF205C}"/>
              </a:ext>
            </a:extLst>
          </p:cNvPr>
          <p:cNvSpPr>
            <a:spLocks noGrp="1"/>
          </p:cNvSpPr>
          <p:nvPr>
            <p:ph type="title"/>
          </p:nvPr>
        </p:nvSpPr>
        <p:spPr>
          <a:xfrm>
            <a:off x="877331" y="506627"/>
            <a:ext cx="9502346" cy="1902941"/>
          </a:xfrm>
        </p:spPr>
        <p:txBody>
          <a:bodyPr>
            <a:normAutofit fontScale="90000"/>
          </a:bodyPr>
          <a:lstStyle/>
          <a:p>
            <a:pPr algn="ctr"/>
            <a:r>
              <a:rPr lang="en-US" sz="4400" dirty="0"/>
              <a:t>Qualities of a Great Teacher</a:t>
            </a:r>
            <a:br>
              <a:rPr lang="en-US" sz="4400" dirty="0"/>
            </a:br>
            <a:r>
              <a:rPr lang="en-US" sz="4400" dirty="0"/>
              <a:t>Relative Importance</a:t>
            </a:r>
            <a:br>
              <a:rPr lang="en-US" dirty="0"/>
            </a:br>
            <a:endParaRPr lang="en-US" dirty="0"/>
          </a:p>
        </p:txBody>
      </p:sp>
      <p:graphicFrame>
        <p:nvGraphicFramePr>
          <p:cNvPr id="5" name="Chart 4">
            <a:extLst>
              <a:ext uri="{FF2B5EF4-FFF2-40B4-BE49-F238E27FC236}">
                <a16:creationId xmlns:a16="http://schemas.microsoft.com/office/drawing/2014/main" id="{E0203717-1B9E-48B3-BBF4-CF38AB01E84E}"/>
              </a:ext>
            </a:extLst>
          </p:cNvPr>
          <p:cNvGraphicFramePr/>
          <p:nvPr>
            <p:extLst/>
          </p:nvPr>
        </p:nvGraphicFramePr>
        <p:xfrm>
          <a:off x="1908433" y="1656592"/>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49019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827916-368C-D948-843F-7FA89E1E4088}"/>
              </a:ext>
            </a:extLst>
          </p:cNvPr>
          <p:cNvPicPr>
            <a:picLocks noChangeAspect="1"/>
          </p:cNvPicPr>
          <p:nvPr/>
        </p:nvPicPr>
        <p:blipFill rotWithShape="1">
          <a:blip r:embed="rId2">
            <a:alphaModFix/>
            <a:extLst>
              <a:ext uri="{BEBA8EAE-BF5A-486C-A8C5-ECC9F3942E4B}">
                <a14:imgProps xmlns:a14="http://schemas.microsoft.com/office/drawing/2010/main">
                  <a14:imgLayer>
                    <a14:imgEffect>
                      <a14:sharpenSoften amount="100000"/>
                    </a14:imgEffect>
                    <a14:imgEffect>
                      <a14:colorTemperature colorTemp="11500"/>
                    </a14:imgEffect>
                    <a14:imgEffect>
                      <a14:saturation sat="400000"/>
                    </a14:imgEffect>
                    <a14:imgEffect>
                      <a14:brightnessContrast bright="64000" contrast="78000"/>
                    </a14:imgEffect>
                  </a14:imgLayer>
                </a14:imgProps>
              </a:ext>
              <a:ext uri="{28A0092B-C50C-407E-A947-70E740481C1C}">
                <a14:useLocalDpi xmlns:a14="http://schemas.microsoft.com/office/drawing/2010/main" val="0"/>
              </a:ext>
            </a:extLst>
          </a:blip>
          <a:srcRect l="19312" t="10449" r="24438" b="11328"/>
          <a:stretch/>
        </p:blipFill>
        <p:spPr>
          <a:xfrm>
            <a:off x="2999122" y="190005"/>
            <a:ext cx="6257924" cy="65268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19845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F8E3-04BE-0B4B-BFD5-E19B978337F3}"/>
              </a:ext>
            </a:extLst>
          </p:cNvPr>
          <p:cNvSpPr>
            <a:spLocks noGrp="1"/>
          </p:cNvSpPr>
          <p:nvPr>
            <p:ph type="title"/>
          </p:nvPr>
        </p:nvSpPr>
        <p:spPr/>
        <p:txBody>
          <a:bodyPr/>
          <a:lstStyle/>
          <a:p>
            <a:r>
              <a:rPr lang="en-US" dirty="0"/>
              <a:t>Teachers</a:t>
            </a:r>
          </a:p>
        </p:txBody>
      </p:sp>
      <p:sp>
        <p:nvSpPr>
          <p:cNvPr id="3" name="Content Placeholder 2">
            <a:extLst>
              <a:ext uri="{FF2B5EF4-FFF2-40B4-BE49-F238E27FC236}">
                <a16:creationId xmlns:a16="http://schemas.microsoft.com/office/drawing/2014/main" id="{E3D1D1F0-9694-B443-BB6C-EEF75DE7855D}"/>
              </a:ext>
            </a:extLst>
          </p:cNvPr>
          <p:cNvSpPr>
            <a:spLocks noGrp="1"/>
          </p:cNvSpPr>
          <p:nvPr>
            <p:ph idx="1"/>
          </p:nvPr>
        </p:nvSpPr>
        <p:spPr/>
        <p:txBody>
          <a:bodyPr/>
          <a:lstStyle/>
          <a:p>
            <a:pPr lvl="0"/>
            <a:r>
              <a:rPr lang="en-US" dirty="0"/>
              <a:t>Hiring</a:t>
            </a:r>
          </a:p>
          <a:p>
            <a:pPr lvl="1"/>
            <a:r>
              <a:rPr lang="en-US" dirty="0"/>
              <a:t>Requirements</a:t>
            </a:r>
          </a:p>
          <a:p>
            <a:pPr lvl="1"/>
            <a:r>
              <a:rPr lang="en-US" dirty="0"/>
              <a:t>Interview</a:t>
            </a:r>
          </a:p>
          <a:p>
            <a:pPr lvl="0"/>
            <a:r>
              <a:rPr lang="en-US" dirty="0"/>
              <a:t>Orientation</a:t>
            </a:r>
          </a:p>
          <a:p>
            <a:pPr lvl="1"/>
            <a:r>
              <a:rPr lang="en-US" dirty="0"/>
              <a:t>Policies and Procedures</a:t>
            </a:r>
          </a:p>
          <a:p>
            <a:pPr lvl="1"/>
            <a:r>
              <a:rPr lang="en-US" dirty="0"/>
              <a:t>Curriculum and Pedagogy</a:t>
            </a:r>
          </a:p>
          <a:p>
            <a:pPr lvl="0"/>
            <a:r>
              <a:rPr lang="en-US" dirty="0"/>
              <a:t>Professional Development</a:t>
            </a:r>
          </a:p>
          <a:p>
            <a:pPr lvl="1"/>
            <a:r>
              <a:rPr lang="en-US" dirty="0"/>
              <a:t>15 hours per year (mandated)</a:t>
            </a:r>
          </a:p>
          <a:p>
            <a:pPr lvl="1"/>
            <a:r>
              <a:rPr lang="en-US" dirty="0"/>
              <a:t>Coaching and Mentoring </a:t>
            </a:r>
          </a:p>
          <a:p>
            <a:pPr lvl="1"/>
            <a:r>
              <a:rPr lang="en-US" dirty="0"/>
              <a:t>Evaluation </a:t>
            </a:r>
          </a:p>
          <a:p>
            <a:endParaRPr lang="en-US" dirty="0"/>
          </a:p>
        </p:txBody>
      </p:sp>
    </p:spTree>
    <p:extLst>
      <p:ext uri="{BB962C8B-B14F-4D97-AF65-F5344CB8AC3E}">
        <p14:creationId xmlns:p14="http://schemas.microsoft.com/office/powerpoint/2010/main" val="31191626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ECA8-6FA1-1C49-B8C2-7452053FBC39}"/>
              </a:ext>
            </a:extLst>
          </p:cNvPr>
          <p:cNvSpPr>
            <a:spLocks noGrp="1"/>
          </p:cNvSpPr>
          <p:nvPr>
            <p:ph type="title"/>
          </p:nvPr>
        </p:nvSpPr>
        <p:spPr/>
        <p:txBody>
          <a:bodyPr/>
          <a:lstStyle/>
          <a:p>
            <a:r>
              <a:rPr lang="en-US" dirty="0"/>
              <a:t>Students</a:t>
            </a:r>
          </a:p>
        </p:txBody>
      </p:sp>
      <p:sp>
        <p:nvSpPr>
          <p:cNvPr id="3" name="Content Placeholder 2">
            <a:extLst>
              <a:ext uri="{FF2B5EF4-FFF2-40B4-BE49-F238E27FC236}">
                <a16:creationId xmlns:a16="http://schemas.microsoft.com/office/drawing/2014/main" id="{AFB6EFC3-D342-1841-ADF5-86EA99A6751F}"/>
              </a:ext>
            </a:extLst>
          </p:cNvPr>
          <p:cNvSpPr>
            <a:spLocks noGrp="1"/>
          </p:cNvSpPr>
          <p:nvPr>
            <p:ph idx="1"/>
          </p:nvPr>
        </p:nvSpPr>
        <p:spPr/>
        <p:txBody>
          <a:bodyPr/>
          <a:lstStyle/>
          <a:p>
            <a:pPr lvl="0"/>
            <a:r>
              <a:rPr lang="en-US" dirty="0"/>
              <a:t>Enrollment</a:t>
            </a:r>
          </a:p>
          <a:p>
            <a:pPr lvl="1"/>
            <a:r>
              <a:rPr lang="en-US" dirty="0"/>
              <a:t>Pre-assessment </a:t>
            </a:r>
          </a:p>
          <a:p>
            <a:pPr lvl="1"/>
            <a:r>
              <a:rPr lang="en-US" dirty="0"/>
              <a:t>Placement</a:t>
            </a:r>
          </a:p>
          <a:p>
            <a:pPr lvl="0"/>
            <a:r>
              <a:rPr lang="en-US" dirty="0"/>
              <a:t>Goal setting</a:t>
            </a:r>
          </a:p>
          <a:p>
            <a:pPr lvl="1"/>
            <a:r>
              <a:rPr lang="en-US" dirty="0"/>
              <a:t>Goal sheet</a:t>
            </a:r>
          </a:p>
          <a:p>
            <a:pPr lvl="1"/>
            <a:r>
              <a:rPr lang="en-US" dirty="0"/>
              <a:t>O*NET </a:t>
            </a:r>
            <a:r>
              <a:rPr lang="en-US" dirty="0" err="1"/>
              <a:t>OnLine</a:t>
            </a:r>
            <a:r>
              <a:rPr lang="en-US" dirty="0"/>
              <a:t> </a:t>
            </a:r>
          </a:p>
          <a:p>
            <a:pPr lvl="1"/>
            <a:r>
              <a:rPr lang="en-US" dirty="0" err="1"/>
              <a:t>OKCareerGuide</a:t>
            </a:r>
            <a:endParaRPr lang="en-US" dirty="0"/>
          </a:p>
          <a:p>
            <a:pPr lvl="0"/>
            <a:r>
              <a:rPr lang="en-US" dirty="0"/>
              <a:t>Referrals—networking</a:t>
            </a:r>
          </a:p>
          <a:p>
            <a:pPr lvl="1"/>
            <a:r>
              <a:rPr lang="en-US" dirty="0"/>
              <a:t>Tracking students and connecting them with ‘best-fit’ progressive classes</a:t>
            </a:r>
          </a:p>
          <a:p>
            <a:pPr lvl="1"/>
            <a:r>
              <a:rPr lang="en-US" dirty="0"/>
              <a:t>Partner meetings and trainings</a:t>
            </a:r>
          </a:p>
          <a:p>
            <a:pPr marL="0" indent="0">
              <a:buNone/>
            </a:pPr>
            <a:endParaRPr lang="en-US" dirty="0"/>
          </a:p>
        </p:txBody>
      </p:sp>
    </p:spTree>
    <p:extLst>
      <p:ext uri="{BB962C8B-B14F-4D97-AF65-F5344CB8AC3E}">
        <p14:creationId xmlns:p14="http://schemas.microsoft.com/office/powerpoint/2010/main" val="2783629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78E53-A251-3146-BD04-A45167576961}"/>
              </a:ext>
            </a:extLst>
          </p:cNvPr>
          <p:cNvSpPr>
            <a:spLocks noGrp="1"/>
          </p:cNvSpPr>
          <p:nvPr>
            <p:ph idx="1"/>
          </p:nvPr>
        </p:nvSpPr>
        <p:spPr/>
        <p:txBody>
          <a:bodyPr/>
          <a:lstStyle/>
          <a:p>
            <a:pPr marL="558798" indent="-457200">
              <a:buFontTx/>
              <a:buChar char="-"/>
            </a:pPr>
            <a:r>
              <a:rPr lang="en-US" dirty="0"/>
              <a:t>Clear Vision and Objectives</a:t>
            </a:r>
          </a:p>
          <a:p>
            <a:pPr marL="558798" indent="-457200">
              <a:buFontTx/>
              <a:buChar char="-"/>
            </a:pPr>
            <a:r>
              <a:rPr lang="en-US" dirty="0"/>
              <a:t>Great Curricula and Highly-qualified Teachers</a:t>
            </a:r>
          </a:p>
          <a:p>
            <a:pPr marL="558798" indent="-457200">
              <a:buFontTx/>
              <a:buChar char="-"/>
            </a:pPr>
            <a:r>
              <a:rPr lang="en-US" dirty="0"/>
              <a:t>Alignment of Intake Process with Overall Objective(s)</a:t>
            </a:r>
          </a:p>
          <a:p>
            <a:pPr marL="558798" indent="-457200">
              <a:buFontTx/>
              <a:buChar char="-"/>
            </a:pPr>
            <a:r>
              <a:rPr lang="en-US" dirty="0"/>
              <a:t>An Adult-learner approach to Student Success and Assessment</a:t>
            </a:r>
          </a:p>
          <a:p>
            <a:pPr marL="558798" indent="-457200">
              <a:buFontTx/>
              <a:buChar char="-"/>
            </a:pPr>
            <a:r>
              <a:rPr lang="en-US" dirty="0"/>
              <a:t>Constant Self-Evaluation at Both Program and Personal Professional Levels.</a:t>
            </a:r>
          </a:p>
        </p:txBody>
      </p:sp>
      <p:sp>
        <p:nvSpPr>
          <p:cNvPr id="4" name="Title 4">
            <a:extLst>
              <a:ext uri="{FF2B5EF4-FFF2-40B4-BE49-F238E27FC236}">
                <a16:creationId xmlns:a16="http://schemas.microsoft.com/office/drawing/2014/main" id="{35624F99-B6F7-3147-90FB-10301BA65C8C}"/>
              </a:ext>
            </a:extLst>
          </p:cNvPr>
          <p:cNvSpPr txBox="1">
            <a:spLocks/>
          </p:cNvSpPr>
          <p:nvPr/>
        </p:nvSpPr>
        <p:spPr>
          <a:xfrm>
            <a:off x="4139746" y="663024"/>
            <a:ext cx="4260850" cy="10276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lumMod val="95000"/>
                    <a:lumOff val="5000"/>
                  </a:schemeClr>
                </a:solidFill>
              </a:rPr>
              <a:t>Keys to Success</a:t>
            </a:r>
          </a:p>
        </p:txBody>
      </p:sp>
    </p:spTree>
    <p:extLst>
      <p:ext uri="{BB962C8B-B14F-4D97-AF65-F5344CB8AC3E}">
        <p14:creationId xmlns:p14="http://schemas.microsoft.com/office/powerpoint/2010/main" val="17833962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596826"/>
            <a:ext cx="10972800" cy="1429200"/>
          </a:xfrm>
          <a:effectLst>
            <a:outerShdw blurRad="50800" dist="38100" dir="2700000" algn="tl" rotWithShape="0">
              <a:prstClr val="black">
                <a:alpha val="40000"/>
              </a:prstClr>
            </a:outerShdw>
          </a:effectLst>
        </p:spPr>
        <p:txBody>
          <a:bodyPr/>
          <a:lstStyle/>
          <a:p>
            <a:r>
              <a:rPr lang="en-US" dirty="0"/>
              <a:t>Questions</a:t>
            </a:r>
          </a:p>
        </p:txBody>
      </p:sp>
      <p:sp>
        <p:nvSpPr>
          <p:cNvPr id="5" name="TextBox 4">
            <a:extLst>
              <a:ext uri="{FF2B5EF4-FFF2-40B4-BE49-F238E27FC236}">
                <a16:creationId xmlns:a16="http://schemas.microsoft.com/office/drawing/2014/main" id="{98ADDCF5-3E14-DE43-BC3B-77AA95EDA090}"/>
              </a:ext>
            </a:extLst>
          </p:cNvPr>
          <p:cNvSpPr txBox="1"/>
          <p:nvPr/>
        </p:nvSpPr>
        <p:spPr>
          <a:xfrm>
            <a:off x="4854223" y="735955"/>
            <a:ext cx="2483555" cy="538609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4400" dirty="0">
                <a:solidFill>
                  <a:schemeClr val="accent5"/>
                </a:solidFill>
                <a:latin typeface="Chalkduster" panose="03050602040202020205" pitchFamily="66" charset="77"/>
              </a:rPr>
              <a:t>?</a:t>
            </a:r>
          </a:p>
        </p:txBody>
      </p:sp>
    </p:spTree>
    <p:extLst>
      <p:ext uri="{BB962C8B-B14F-4D97-AF65-F5344CB8AC3E}">
        <p14:creationId xmlns:p14="http://schemas.microsoft.com/office/powerpoint/2010/main" val="374042941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5"/>
                                        </p:tgtEl>
                                        <p:attrNameLst>
                                          <p:attrName>ppt_y</p:attrName>
                                        </p:attrNameLst>
                                      </p:cBhvr>
                                      <p:tavLst>
                                        <p:tav tm="0" fmla="#ppt_y+(sin(-2*pi*(1-$))*-#ppt_x+cos(-2*pi*(1-$))*(1-#ppt_y))*(1-$)">
                                          <p:val>
                                            <p:fltVal val="0"/>
                                          </p:val>
                                        </p:tav>
                                        <p:tav tm="100000">
                                          <p:val>
                                            <p:fltVal val="1"/>
                                          </p:val>
                                        </p:tav>
                                      </p:tavLst>
                                    </p:anim>
                                  </p:childTnLst>
                                </p:cTn>
                              </p:par>
                              <p:par>
                                <p:cTn id="11" presetID="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0-#ppt_w/2"/>
                                          </p:val>
                                        </p:tav>
                                        <p:tav tm="100000">
                                          <p:val>
                                            <p:strVal val="#ppt_x"/>
                                          </p:val>
                                        </p:tav>
                                      </p:tavLst>
                                    </p:anim>
                                    <p:anim calcmode="lin" valueType="num">
                                      <p:cBhvr additive="base">
                                        <p:cTn id="14"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596826"/>
            <a:ext cx="10972800" cy="1429200"/>
          </a:xfrm>
          <a:effectLst>
            <a:outerShdw blurRad="50800" dist="38100" dir="2700000" algn="tl" rotWithShape="0">
              <a:prstClr val="black">
                <a:alpha val="40000"/>
              </a:prstClr>
            </a:outerShdw>
          </a:effectLst>
        </p:spPr>
        <p:txBody>
          <a:bodyPr/>
          <a:lstStyle/>
          <a:p>
            <a:r>
              <a:rPr lang="en-US" dirty="0"/>
              <a:t>Closing</a:t>
            </a:r>
          </a:p>
        </p:txBody>
      </p:sp>
      <p:sp>
        <p:nvSpPr>
          <p:cNvPr id="5" name="Text Placeholder 3">
            <a:extLst>
              <a:ext uri="{FF2B5EF4-FFF2-40B4-BE49-F238E27FC236}">
                <a16:creationId xmlns:a16="http://schemas.microsoft.com/office/drawing/2014/main" id="{93E1C195-5BA2-5E41-9BCB-01844F96DEFA}"/>
              </a:ext>
            </a:extLst>
          </p:cNvPr>
          <p:cNvSpPr txBox="1">
            <a:spLocks/>
          </p:cNvSpPr>
          <p:nvPr/>
        </p:nvSpPr>
        <p:spPr>
          <a:xfrm>
            <a:off x="749267" y="1994772"/>
            <a:ext cx="10693600" cy="3753600"/>
          </a:xfrm>
          <a:prstGeom prst="rect">
            <a:avLst/>
          </a:prstGeom>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indent="0">
              <a:buFont typeface="Arial" panose="020B0604020202020204" pitchFamily="34" charset="0"/>
              <a:buNone/>
            </a:pPr>
            <a:r>
              <a:rPr lang="en-US" b="1" dirty="0"/>
              <a:t>Anthony Tyrrell</a:t>
            </a:r>
          </a:p>
          <a:p>
            <a:pPr marL="38100" indent="0">
              <a:buFont typeface="Arial" panose="020B0604020202020204" pitchFamily="34" charset="0"/>
              <a:buNone/>
            </a:pPr>
            <a:r>
              <a:rPr lang="en-US" b="1" dirty="0"/>
              <a:t>atyrrell@occc.edu</a:t>
            </a:r>
          </a:p>
          <a:p>
            <a:pPr marL="38100" indent="0">
              <a:buFont typeface="Arial" panose="020B0604020202020204" pitchFamily="34" charset="0"/>
              <a:buNone/>
            </a:pPr>
            <a:endParaRPr lang="en-US" b="1" dirty="0"/>
          </a:p>
          <a:p>
            <a:pPr marL="38100" indent="0">
              <a:buFont typeface="Arial" panose="020B0604020202020204" pitchFamily="34" charset="0"/>
              <a:buNone/>
            </a:pPr>
            <a:r>
              <a:rPr lang="en-US" b="1" dirty="0"/>
              <a:t>Eric Beecher</a:t>
            </a:r>
          </a:p>
          <a:p>
            <a:pPr marL="38100" indent="0">
              <a:buFont typeface="Arial" panose="020B0604020202020204" pitchFamily="34" charset="0"/>
              <a:buNone/>
            </a:pPr>
            <a:r>
              <a:rPr lang="en-US" b="1" dirty="0"/>
              <a:t>eric.p.beecher@occc.edu</a:t>
            </a:r>
          </a:p>
          <a:p>
            <a:pPr marL="38100" indent="0">
              <a:buFont typeface="Arial" panose="020B0604020202020204" pitchFamily="34" charset="0"/>
              <a:buNone/>
            </a:pPr>
            <a:endParaRPr lang="en-US" b="1" dirty="0"/>
          </a:p>
          <a:p>
            <a:pPr marL="38100" indent="0">
              <a:buFont typeface="Arial" panose="020B0604020202020204" pitchFamily="34" charset="0"/>
              <a:buNone/>
            </a:pPr>
            <a:r>
              <a:rPr lang="en-US" b="1" dirty="0"/>
              <a:t>Rady Sharkova-Foster</a:t>
            </a:r>
          </a:p>
          <a:p>
            <a:pPr marL="38100" indent="0">
              <a:buFont typeface="Arial" panose="020B0604020202020204" pitchFamily="34" charset="0"/>
              <a:buNone/>
            </a:pPr>
            <a:r>
              <a:rPr lang="en-US" b="1" dirty="0"/>
              <a:t>rfoster@occc.edu</a:t>
            </a:r>
          </a:p>
        </p:txBody>
      </p:sp>
      <p:grpSp>
        <p:nvGrpSpPr>
          <p:cNvPr id="6" name="Group 5">
            <a:extLst>
              <a:ext uri="{FF2B5EF4-FFF2-40B4-BE49-F238E27FC236}">
                <a16:creationId xmlns:a16="http://schemas.microsoft.com/office/drawing/2014/main" id="{7558CAA7-8772-4946-9F00-7BE92C617B0E}"/>
              </a:ext>
            </a:extLst>
          </p:cNvPr>
          <p:cNvGrpSpPr/>
          <p:nvPr/>
        </p:nvGrpSpPr>
        <p:grpSpPr>
          <a:xfrm>
            <a:off x="5362700" y="143861"/>
            <a:ext cx="6683528" cy="5447771"/>
            <a:chOff x="5500686" y="1253067"/>
            <a:chExt cx="6683528" cy="5447771"/>
          </a:xfrm>
        </p:grpSpPr>
        <p:pic>
          <p:nvPicPr>
            <p:cNvPr id="7" name="Picture 6">
              <a:extLst>
                <a:ext uri="{FF2B5EF4-FFF2-40B4-BE49-F238E27FC236}">
                  <a16:creationId xmlns:a16="http://schemas.microsoft.com/office/drawing/2014/main" id="{A9D6371E-7AF6-C444-AC3C-6BE8A9D00D40}"/>
                </a:ext>
              </a:extLst>
            </p:cNvPr>
            <p:cNvPicPr>
              <a:picLocks noChangeAspect="1"/>
            </p:cNvPicPr>
            <p:nvPr/>
          </p:nvPicPr>
          <p:blipFill rotWithShape="1">
            <a:blip r:embed="rId2">
              <a:extLst>
                <a:ext uri="{28A0092B-C50C-407E-A947-70E740481C1C}">
                  <a14:useLocalDpi xmlns:a14="http://schemas.microsoft.com/office/drawing/2010/main" val="0"/>
                </a:ext>
              </a:extLst>
            </a:blip>
            <a:srcRect l="6934" t="15643" r="8691" b="15582"/>
            <a:stretch/>
          </p:blipFill>
          <p:spPr>
            <a:xfrm>
              <a:off x="5500686" y="1253067"/>
              <a:ext cx="6683528" cy="5447771"/>
            </a:xfrm>
            <a:prstGeom prst="rect">
              <a:avLst/>
            </a:prstGeom>
          </p:spPr>
        </p:pic>
        <p:pic>
          <p:nvPicPr>
            <p:cNvPr id="8" name="Picture 7">
              <a:extLst>
                <a:ext uri="{FF2B5EF4-FFF2-40B4-BE49-F238E27FC236}">
                  <a16:creationId xmlns:a16="http://schemas.microsoft.com/office/drawing/2014/main" id="{6D1AB432-FBDF-0041-B2B5-C7ABE6CF0E24}"/>
                </a:ext>
              </a:extLst>
            </p:cNvPr>
            <p:cNvPicPr>
              <a:picLocks noChangeAspect="1"/>
            </p:cNvPicPr>
            <p:nvPr/>
          </p:nvPicPr>
          <p:blipFill rotWithShape="1">
            <a:blip r:embed="rId3">
              <a:extLst>
                <a:ext uri="{28A0092B-C50C-407E-A947-70E740481C1C}">
                  <a14:useLocalDpi xmlns:a14="http://schemas.microsoft.com/office/drawing/2010/main" val="0"/>
                </a:ext>
              </a:extLst>
            </a:blip>
            <a:srcRect b="33903"/>
            <a:stretch/>
          </p:blipFill>
          <p:spPr>
            <a:xfrm>
              <a:off x="6106400" y="1713176"/>
              <a:ext cx="5604378" cy="3126935"/>
            </a:xfrm>
            <a:prstGeom prst="rect">
              <a:avLst/>
            </a:prstGeom>
          </p:spPr>
        </p:pic>
      </p:grpSp>
      <p:sp>
        <p:nvSpPr>
          <p:cNvPr id="9" name="TextBox 8">
            <a:extLst>
              <a:ext uri="{FF2B5EF4-FFF2-40B4-BE49-F238E27FC236}">
                <a16:creationId xmlns:a16="http://schemas.microsoft.com/office/drawing/2014/main" id="{CF1BA03B-DD9D-E74E-9702-AD4738B20547}"/>
              </a:ext>
            </a:extLst>
          </p:cNvPr>
          <p:cNvSpPr txBox="1"/>
          <p:nvPr/>
        </p:nvSpPr>
        <p:spPr>
          <a:xfrm>
            <a:off x="5624837" y="5517539"/>
            <a:ext cx="5106141"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a:solidFill>
                  <a:schemeClr val="accent5"/>
                </a:solidFill>
                <a:latin typeface="Open Sans" panose="020B0606030504020204" pitchFamily="34" charset="0"/>
                <a:ea typeface="Open Sans" panose="020B0606030504020204" pitchFamily="34" charset="0"/>
                <a:cs typeface="Open Sans" panose="020B0606030504020204" pitchFamily="34" charset="0"/>
                <a:hlinkClick r:id="rId4"/>
              </a:rPr>
              <a:t>www.occc.edu/coe/teacher-resources.html</a:t>
            </a:r>
            <a:endParaRPr lang="en-US" sz="2400" b="1"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DB37DFB6-FF44-1045-B65B-D927675390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8720" y="6149009"/>
            <a:ext cx="2817507" cy="5595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33146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5">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1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5">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10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ppt_x"/>
                                          </p:val>
                                        </p:tav>
                                        <p:tav tm="100000">
                                          <p:val>
                                            <p:strVal val="#ppt_x"/>
                                          </p:val>
                                        </p:tav>
                                      </p:tavLst>
                                    </p:anim>
                                    <p:anim calcmode="lin" valueType="num">
                                      <p:cBhvr additive="base">
                                        <p:cTn id="4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EDA2-8343-5C40-81D0-31F8D59BC7DF}"/>
              </a:ext>
            </a:extLst>
          </p:cNvPr>
          <p:cNvSpPr>
            <a:spLocks noGrp="1"/>
          </p:cNvSpPr>
          <p:nvPr>
            <p:ph type="title"/>
          </p:nvPr>
        </p:nvSpPr>
        <p:spPr/>
        <p:txBody>
          <a:bodyPr/>
          <a:lstStyle/>
          <a:p>
            <a:r>
              <a:rPr lang="en-US" dirty="0"/>
              <a:t>About Us</a:t>
            </a:r>
          </a:p>
        </p:txBody>
      </p:sp>
      <p:sp>
        <p:nvSpPr>
          <p:cNvPr id="3" name="Content Placeholder 2">
            <a:extLst>
              <a:ext uri="{FF2B5EF4-FFF2-40B4-BE49-F238E27FC236}">
                <a16:creationId xmlns:a16="http://schemas.microsoft.com/office/drawing/2014/main" id="{D5BB877E-C630-9546-8335-8F18A2B268E0}"/>
              </a:ext>
            </a:extLst>
          </p:cNvPr>
          <p:cNvSpPr>
            <a:spLocks noGrp="1"/>
          </p:cNvSpPr>
          <p:nvPr>
            <p:ph idx="1"/>
          </p:nvPr>
        </p:nvSpPr>
        <p:spPr>
          <a:xfrm>
            <a:off x="838200" y="1436914"/>
            <a:ext cx="10744200" cy="4955177"/>
          </a:xfrm>
        </p:spPr>
        <p:txBody>
          <a:bodyPr>
            <a:normAutofit/>
          </a:bodyPr>
          <a:lstStyle/>
          <a:p>
            <a:r>
              <a:rPr lang="en-US" dirty="0"/>
              <a:t>Adult ESL program serves approximately 1000 students each year. </a:t>
            </a:r>
          </a:p>
          <a:p>
            <a:r>
              <a:rPr lang="en-US" dirty="0"/>
              <a:t>Part of Community Outreach and Education (a department within OCCC). </a:t>
            </a:r>
          </a:p>
          <a:p>
            <a:pPr lvl="1"/>
            <a:r>
              <a:rPr lang="en-US" dirty="0"/>
              <a:t>seek to empower students</a:t>
            </a:r>
          </a:p>
          <a:p>
            <a:pPr lvl="1"/>
            <a:r>
              <a:rPr lang="en-US" dirty="0"/>
              <a:t>provide them with pathways to college, career and life success through a foundation of progress in English proficiency.</a:t>
            </a:r>
          </a:p>
        </p:txBody>
      </p:sp>
    </p:spTree>
    <p:extLst>
      <p:ext uri="{BB962C8B-B14F-4D97-AF65-F5344CB8AC3E}">
        <p14:creationId xmlns:p14="http://schemas.microsoft.com/office/powerpoint/2010/main" val="249606317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492893"/>
            <a:ext cx="6819900" cy="995200"/>
          </a:xfrm>
          <a:prstGeom prst="rect">
            <a:avLst/>
          </a:prstGeom>
          <a:effectLst>
            <a:outerShdw blurRad="50800" dist="38100" dir="2700000" algn="tl" rotWithShape="0">
              <a:prstClr val="black">
                <a:alpha val="40000"/>
              </a:prstClr>
            </a:outerShdw>
          </a:effectLst>
        </p:spPr>
        <p:txBody>
          <a:bodyPr>
            <a:normAutofit/>
          </a:bodyPr>
          <a:lstStyle/>
          <a:p>
            <a:r>
              <a:rPr lang="en-US" sz="4400" dirty="0">
                <a:latin typeface="+mj-lt"/>
              </a:rPr>
              <a:t> </a:t>
            </a:r>
          </a:p>
        </p:txBody>
      </p:sp>
      <p:sp>
        <p:nvSpPr>
          <p:cNvPr id="11" name="TextBox 10">
            <a:extLst>
              <a:ext uri="{FF2B5EF4-FFF2-40B4-BE49-F238E27FC236}">
                <a16:creationId xmlns:a16="http://schemas.microsoft.com/office/drawing/2014/main" id="{B4DDC617-794B-0343-812F-4D5B6299D4CD}"/>
              </a:ext>
            </a:extLst>
          </p:cNvPr>
          <p:cNvSpPr txBox="1"/>
          <p:nvPr/>
        </p:nvSpPr>
        <p:spPr>
          <a:xfrm>
            <a:off x="8686239" y="5077713"/>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Start Up</a:t>
            </a:r>
          </a:p>
        </p:txBody>
      </p:sp>
      <p:sp>
        <p:nvSpPr>
          <p:cNvPr id="12" name="TextBox 11">
            <a:extLst>
              <a:ext uri="{FF2B5EF4-FFF2-40B4-BE49-F238E27FC236}">
                <a16:creationId xmlns:a16="http://schemas.microsoft.com/office/drawing/2014/main" id="{7E242A13-6AA1-1244-BB4E-66FC40261FDE}"/>
              </a:ext>
            </a:extLst>
          </p:cNvPr>
          <p:cNvSpPr txBox="1"/>
          <p:nvPr/>
        </p:nvSpPr>
        <p:spPr>
          <a:xfrm>
            <a:off x="9535695" y="3615842"/>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Improve</a:t>
            </a:r>
          </a:p>
        </p:txBody>
      </p:sp>
      <p:sp>
        <p:nvSpPr>
          <p:cNvPr id="13" name="TextBox 12">
            <a:extLst>
              <a:ext uri="{FF2B5EF4-FFF2-40B4-BE49-F238E27FC236}">
                <a16:creationId xmlns:a16="http://schemas.microsoft.com/office/drawing/2014/main" id="{069EA14D-ECCC-BD47-B79F-093E7AC1EE03}"/>
              </a:ext>
            </a:extLst>
          </p:cNvPr>
          <p:cNvSpPr txBox="1"/>
          <p:nvPr/>
        </p:nvSpPr>
        <p:spPr>
          <a:xfrm>
            <a:off x="9321800" y="2766025"/>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t>Reinvent</a:t>
            </a:r>
          </a:p>
        </p:txBody>
      </p:sp>
      <p:sp>
        <p:nvSpPr>
          <p:cNvPr id="14" name="TextBox 13">
            <a:extLst>
              <a:ext uri="{FF2B5EF4-FFF2-40B4-BE49-F238E27FC236}">
                <a16:creationId xmlns:a16="http://schemas.microsoft.com/office/drawing/2014/main" id="{E7AAAE33-82D1-A741-A63E-9A8A81E938F3}"/>
              </a:ext>
            </a:extLst>
          </p:cNvPr>
          <p:cNvSpPr txBox="1"/>
          <p:nvPr/>
        </p:nvSpPr>
        <p:spPr>
          <a:xfrm>
            <a:off x="9232900" y="4462475"/>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Growth</a:t>
            </a:r>
          </a:p>
        </p:txBody>
      </p:sp>
      <p:sp>
        <p:nvSpPr>
          <p:cNvPr id="15" name="TextBox 14">
            <a:extLst>
              <a:ext uri="{FF2B5EF4-FFF2-40B4-BE49-F238E27FC236}">
                <a16:creationId xmlns:a16="http://schemas.microsoft.com/office/drawing/2014/main" id="{28EE8B00-D7CD-4546-8E69-D8E3B5CC49E5}"/>
              </a:ext>
            </a:extLst>
          </p:cNvPr>
          <p:cNvSpPr txBox="1"/>
          <p:nvPr/>
        </p:nvSpPr>
        <p:spPr>
          <a:xfrm>
            <a:off x="8954837" y="2105294"/>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Mature</a:t>
            </a:r>
          </a:p>
        </p:txBody>
      </p:sp>
      <p:grpSp>
        <p:nvGrpSpPr>
          <p:cNvPr id="8" name="Group 7"/>
          <p:cNvGrpSpPr/>
          <p:nvPr/>
        </p:nvGrpSpPr>
        <p:grpSpPr>
          <a:xfrm>
            <a:off x="5740400" y="2369849"/>
            <a:ext cx="3795295" cy="2860835"/>
            <a:chOff x="5740400" y="2369849"/>
            <a:chExt cx="3795295" cy="2860835"/>
          </a:xfrm>
        </p:grpSpPr>
        <p:cxnSp>
          <p:nvCxnSpPr>
            <p:cNvPr id="31" name="Straight Connector 30">
              <a:extLst>
                <a:ext uri="{FF2B5EF4-FFF2-40B4-BE49-F238E27FC236}">
                  <a16:creationId xmlns:a16="http://schemas.microsoft.com/office/drawing/2014/main" id="{C6F00454-DD1B-474C-B0F9-94D953397289}"/>
                </a:ext>
              </a:extLst>
            </p:cNvPr>
            <p:cNvCxnSpPr>
              <a:cxnSpLocks/>
              <a:stCxn id="18" idx="7"/>
              <a:endCxn id="13" idx="1"/>
            </p:cNvCxnSpPr>
            <p:nvPr/>
          </p:nvCxnSpPr>
          <p:spPr>
            <a:xfrm flipV="1">
              <a:off x="8050678" y="2966080"/>
              <a:ext cx="1271122" cy="143967"/>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40A42B-643A-5B44-B01F-35CC47F16952}"/>
                </a:ext>
              </a:extLst>
            </p:cNvPr>
            <p:cNvCxnSpPr>
              <a:cxnSpLocks/>
              <a:stCxn id="18" idx="0"/>
            </p:cNvCxnSpPr>
            <p:nvPr/>
          </p:nvCxnSpPr>
          <p:spPr>
            <a:xfrm flipV="1">
              <a:off x="7404100" y="2369849"/>
              <a:ext cx="1422400" cy="472376"/>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653843-57BA-A145-8CEE-7B95ECBCFBE6}"/>
                </a:ext>
              </a:extLst>
            </p:cNvPr>
            <p:cNvCxnSpPr>
              <a:cxnSpLocks/>
              <a:stCxn id="18" idx="4"/>
            </p:cNvCxnSpPr>
            <p:nvPr/>
          </p:nvCxnSpPr>
          <p:spPr>
            <a:xfrm>
              <a:off x="7404100" y="4671025"/>
              <a:ext cx="1282139" cy="559659"/>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4D2997-C283-654F-9846-15719F134E12}"/>
                </a:ext>
              </a:extLst>
            </p:cNvPr>
            <p:cNvCxnSpPr/>
            <p:nvPr/>
          </p:nvCxnSpPr>
          <p:spPr>
            <a:xfrm>
              <a:off x="5740400" y="3756625"/>
              <a:ext cx="723900" cy="0"/>
            </a:xfrm>
            <a:prstGeom prst="line">
              <a:avLst/>
            </a:prstGeom>
            <a:ln w="762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068A31C-04CB-724C-B659-53C10C2F6E1B}"/>
                </a:ext>
              </a:extLst>
            </p:cNvPr>
            <p:cNvSpPr/>
            <p:nvPr/>
          </p:nvSpPr>
          <p:spPr>
            <a:xfrm>
              <a:off x="6489700" y="2842225"/>
              <a:ext cx="1828800" cy="1828800"/>
            </a:xfrm>
            <a:prstGeom prst="ellipse">
              <a:avLst/>
            </a:prstGeom>
            <a:noFill/>
            <a:ln w="76200">
              <a:solidFill>
                <a:srgbClr val="7AC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27EA4E3-4804-8441-AD07-8436ECC67CD9}"/>
                </a:ext>
              </a:extLst>
            </p:cNvPr>
            <p:cNvCxnSpPr>
              <a:cxnSpLocks/>
              <a:stCxn id="18" idx="6"/>
              <a:endCxn id="12" idx="1"/>
            </p:cNvCxnSpPr>
            <p:nvPr/>
          </p:nvCxnSpPr>
          <p:spPr>
            <a:xfrm>
              <a:off x="8318500" y="3756625"/>
              <a:ext cx="1217195" cy="59272"/>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B4595A2-1E7D-1F4C-84EA-C17967F08ED6}"/>
                </a:ext>
              </a:extLst>
            </p:cNvPr>
            <p:cNvCxnSpPr>
              <a:cxnSpLocks/>
              <a:stCxn id="18" idx="5"/>
              <a:endCxn id="14" idx="1"/>
            </p:cNvCxnSpPr>
            <p:nvPr/>
          </p:nvCxnSpPr>
          <p:spPr>
            <a:xfrm>
              <a:off x="8050678" y="4403203"/>
              <a:ext cx="1182222" cy="259327"/>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81EEA590-A726-0C4E-8F54-305184458A66}"/>
              </a:ext>
            </a:extLst>
          </p:cNvPr>
          <p:cNvSpPr txBox="1"/>
          <p:nvPr/>
        </p:nvSpPr>
        <p:spPr>
          <a:xfrm>
            <a:off x="1156996" y="492893"/>
            <a:ext cx="8888704" cy="769441"/>
          </a:xfrm>
          <a:prstGeom prst="rect">
            <a:avLst/>
          </a:prstGeom>
          <a:noFill/>
        </p:spPr>
        <p:txBody>
          <a:bodyPr wrap="square" rtlCol="0">
            <a:spAutoFit/>
          </a:bodyPr>
          <a:lstStyle/>
          <a:p>
            <a:r>
              <a:rPr lang="en-US" sz="4400" dirty="0">
                <a:latin typeface="+mj-lt"/>
              </a:rPr>
              <a:t>Potential Stages of a Program</a:t>
            </a:r>
          </a:p>
        </p:txBody>
      </p:sp>
      <p:pic>
        <p:nvPicPr>
          <p:cNvPr id="19" name="Picture 18">
            <a:extLst>
              <a:ext uri="{FF2B5EF4-FFF2-40B4-BE49-F238E27FC236}">
                <a16:creationId xmlns:a16="http://schemas.microsoft.com/office/drawing/2014/main" id="{255A944D-4E15-B548-98B4-6778592AA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544" y="1559525"/>
            <a:ext cx="2725976" cy="439420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DD5AA1AB-76BC-234C-839B-0443ABF55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7720" y="3247690"/>
            <a:ext cx="1017870" cy="10178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699266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492893"/>
            <a:ext cx="6819900" cy="995200"/>
          </a:xfrm>
          <a:prstGeom prst="rect">
            <a:avLst/>
          </a:prstGeom>
          <a:effectLst>
            <a:outerShdw blurRad="50800" dist="38100" dir="2700000" algn="tl" rotWithShape="0">
              <a:prstClr val="black">
                <a:alpha val="40000"/>
              </a:prstClr>
            </a:outerShdw>
          </a:effectLst>
        </p:spPr>
        <p:txBody>
          <a:bodyPr>
            <a:normAutofit/>
          </a:bodyPr>
          <a:lstStyle/>
          <a:p>
            <a:r>
              <a:rPr lang="en-US" sz="4400" dirty="0">
                <a:latin typeface="+mj-lt"/>
              </a:rPr>
              <a:t> </a:t>
            </a:r>
          </a:p>
        </p:txBody>
      </p:sp>
      <p:sp>
        <p:nvSpPr>
          <p:cNvPr id="11" name="TextBox 10">
            <a:extLst>
              <a:ext uri="{FF2B5EF4-FFF2-40B4-BE49-F238E27FC236}">
                <a16:creationId xmlns:a16="http://schemas.microsoft.com/office/drawing/2014/main" id="{B4DDC617-794B-0343-812F-4D5B6299D4CD}"/>
              </a:ext>
            </a:extLst>
          </p:cNvPr>
          <p:cNvSpPr txBox="1"/>
          <p:nvPr/>
        </p:nvSpPr>
        <p:spPr>
          <a:xfrm>
            <a:off x="9412123" y="4335297"/>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Start Up</a:t>
            </a:r>
          </a:p>
        </p:txBody>
      </p:sp>
      <p:sp>
        <p:nvSpPr>
          <p:cNvPr id="12" name="TextBox 11">
            <a:extLst>
              <a:ext uri="{FF2B5EF4-FFF2-40B4-BE49-F238E27FC236}">
                <a16:creationId xmlns:a16="http://schemas.microsoft.com/office/drawing/2014/main" id="{7E242A13-6AA1-1244-BB4E-66FC40261FDE}"/>
              </a:ext>
            </a:extLst>
          </p:cNvPr>
          <p:cNvSpPr txBox="1"/>
          <p:nvPr/>
        </p:nvSpPr>
        <p:spPr>
          <a:xfrm>
            <a:off x="9886273" y="3382773"/>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Improve</a:t>
            </a:r>
          </a:p>
        </p:txBody>
      </p:sp>
      <p:sp>
        <p:nvSpPr>
          <p:cNvPr id="13" name="TextBox 12">
            <a:extLst>
              <a:ext uri="{FF2B5EF4-FFF2-40B4-BE49-F238E27FC236}">
                <a16:creationId xmlns:a16="http://schemas.microsoft.com/office/drawing/2014/main" id="{069EA14D-ECCC-BD47-B79F-093E7AC1EE03}"/>
              </a:ext>
            </a:extLst>
          </p:cNvPr>
          <p:cNvSpPr txBox="1"/>
          <p:nvPr/>
        </p:nvSpPr>
        <p:spPr>
          <a:xfrm>
            <a:off x="9674205" y="2837958"/>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t>Reinvent</a:t>
            </a:r>
          </a:p>
        </p:txBody>
      </p:sp>
      <p:sp>
        <p:nvSpPr>
          <p:cNvPr id="14" name="TextBox 13">
            <a:extLst>
              <a:ext uri="{FF2B5EF4-FFF2-40B4-BE49-F238E27FC236}">
                <a16:creationId xmlns:a16="http://schemas.microsoft.com/office/drawing/2014/main" id="{E7AAAE33-82D1-A741-A63E-9A8A81E938F3}"/>
              </a:ext>
            </a:extLst>
          </p:cNvPr>
          <p:cNvSpPr txBox="1"/>
          <p:nvPr/>
        </p:nvSpPr>
        <p:spPr>
          <a:xfrm>
            <a:off x="9761751" y="3906020"/>
            <a:ext cx="1131654"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Growth</a:t>
            </a:r>
          </a:p>
        </p:txBody>
      </p:sp>
      <p:sp>
        <p:nvSpPr>
          <p:cNvPr id="15" name="TextBox 14">
            <a:extLst>
              <a:ext uri="{FF2B5EF4-FFF2-40B4-BE49-F238E27FC236}">
                <a16:creationId xmlns:a16="http://schemas.microsoft.com/office/drawing/2014/main" id="{28EE8B00-D7CD-4546-8E69-D8E3B5CC49E5}"/>
              </a:ext>
            </a:extLst>
          </p:cNvPr>
          <p:cNvSpPr txBox="1"/>
          <p:nvPr/>
        </p:nvSpPr>
        <p:spPr>
          <a:xfrm>
            <a:off x="9490459" y="2373391"/>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Mature</a:t>
            </a:r>
          </a:p>
        </p:txBody>
      </p:sp>
      <p:grpSp>
        <p:nvGrpSpPr>
          <p:cNvPr id="8" name="Group 7"/>
          <p:cNvGrpSpPr/>
          <p:nvPr/>
        </p:nvGrpSpPr>
        <p:grpSpPr>
          <a:xfrm>
            <a:off x="7392961" y="2632608"/>
            <a:ext cx="2493312" cy="1882320"/>
            <a:chOff x="5740400" y="2369849"/>
            <a:chExt cx="3507392" cy="2860835"/>
          </a:xfrm>
        </p:grpSpPr>
        <p:cxnSp>
          <p:nvCxnSpPr>
            <p:cNvPr id="31" name="Straight Connector 30">
              <a:extLst>
                <a:ext uri="{FF2B5EF4-FFF2-40B4-BE49-F238E27FC236}">
                  <a16:creationId xmlns:a16="http://schemas.microsoft.com/office/drawing/2014/main" id="{C6F00454-DD1B-474C-B0F9-94D953397289}"/>
                </a:ext>
              </a:extLst>
            </p:cNvPr>
            <p:cNvCxnSpPr>
              <a:cxnSpLocks/>
              <a:stCxn id="18" idx="7"/>
              <a:endCxn id="13" idx="1"/>
            </p:cNvCxnSpPr>
            <p:nvPr/>
          </p:nvCxnSpPr>
          <p:spPr>
            <a:xfrm flipV="1">
              <a:off x="8050679" y="2986002"/>
              <a:ext cx="898793" cy="124044"/>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40A42B-643A-5B44-B01F-35CC47F16952}"/>
                </a:ext>
              </a:extLst>
            </p:cNvPr>
            <p:cNvCxnSpPr>
              <a:cxnSpLocks/>
              <a:stCxn id="18" idx="0"/>
            </p:cNvCxnSpPr>
            <p:nvPr/>
          </p:nvCxnSpPr>
          <p:spPr>
            <a:xfrm flipV="1">
              <a:off x="7404100" y="2369849"/>
              <a:ext cx="1422400" cy="472376"/>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653843-57BA-A145-8CEE-7B95ECBCFBE6}"/>
                </a:ext>
              </a:extLst>
            </p:cNvPr>
            <p:cNvCxnSpPr>
              <a:cxnSpLocks/>
              <a:stCxn id="18" idx="4"/>
            </p:cNvCxnSpPr>
            <p:nvPr/>
          </p:nvCxnSpPr>
          <p:spPr>
            <a:xfrm>
              <a:off x="7404100" y="4671025"/>
              <a:ext cx="1282139" cy="559659"/>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4D2997-C283-654F-9846-15719F134E12}"/>
                </a:ext>
              </a:extLst>
            </p:cNvPr>
            <p:cNvCxnSpPr/>
            <p:nvPr/>
          </p:nvCxnSpPr>
          <p:spPr>
            <a:xfrm>
              <a:off x="5740400" y="3756625"/>
              <a:ext cx="723900" cy="0"/>
            </a:xfrm>
            <a:prstGeom prst="line">
              <a:avLst/>
            </a:prstGeom>
            <a:ln w="762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068A31C-04CB-724C-B659-53C10C2F6E1B}"/>
                </a:ext>
              </a:extLst>
            </p:cNvPr>
            <p:cNvSpPr/>
            <p:nvPr/>
          </p:nvSpPr>
          <p:spPr>
            <a:xfrm>
              <a:off x="6489700" y="2842225"/>
              <a:ext cx="1828800" cy="1828800"/>
            </a:xfrm>
            <a:prstGeom prst="ellipse">
              <a:avLst/>
            </a:prstGeom>
            <a:noFill/>
            <a:ln w="76200">
              <a:solidFill>
                <a:srgbClr val="7AC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27EA4E3-4804-8441-AD07-8436ECC67CD9}"/>
                </a:ext>
              </a:extLst>
            </p:cNvPr>
            <p:cNvCxnSpPr>
              <a:cxnSpLocks/>
              <a:stCxn id="18" idx="6"/>
              <a:endCxn id="12" idx="1"/>
            </p:cNvCxnSpPr>
            <p:nvPr/>
          </p:nvCxnSpPr>
          <p:spPr>
            <a:xfrm>
              <a:off x="8318500" y="3756624"/>
              <a:ext cx="929292" cy="57412"/>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B4595A2-1E7D-1F4C-84EA-C17967F08ED6}"/>
                </a:ext>
              </a:extLst>
            </p:cNvPr>
            <p:cNvCxnSpPr>
              <a:cxnSpLocks/>
              <a:stCxn id="18" idx="5"/>
              <a:endCxn id="14" idx="1"/>
            </p:cNvCxnSpPr>
            <p:nvPr/>
          </p:nvCxnSpPr>
          <p:spPr>
            <a:xfrm>
              <a:off x="8050679" y="4403203"/>
              <a:ext cx="1021946" cy="206088"/>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81EEA590-A726-0C4E-8F54-305184458A66}"/>
              </a:ext>
            </a:extLst>
          </p:cNvPr>
          <p:cNvSpPr txBox="1"/>
          <p:nvPr/>
        </p:nvSpPr>
        <p:spPr>
          <a:xfrm>
            <a:off x="1156996" y="492893"/>
            <a:ext cx="8888704" cy="769441"/>
          </a:xfrm>
          <a:prstGeom prst="rect">
            <a:avLst/>
          </a:prstGeom>
          <a:noFill/>
        </p:spPr>
        <p:txBody>
          <a:bodyPr wrap="square" rtlCol="0">
            <a:spAutoFit/>
          </a:bodyPr>
          <a:lstStyle/>
          <a:p>
            <a:r>
              <a:rPr lang="en-US" sz="4400" dirty="0">
                <a:latin typeface="+mj-lt"/>
              </a:rPr>
              <a:t>Where is </a:t>
            </a:r>
            <a:r>
              <a:rPr lang="en-US" sz="4400" b="1" dirty="0">
                <a:latin typeface="+mj-lt"/>
              </a:rPr>
              <a:t>OUR</a:t>
            </a:r>
            <a:r>
              <a:rPr lang="en-US" sz="4400" dirty="0">
                <a:latin typeface="+mj-lt"/>
              </a:rPr>
              <a:t> ESL Program?</a:t>
            </a:r>
          </a:p>
        </p:txBody>
      </p:sp>
      <p:pic>
        <p:nvPicPr>
          <p:cNvPr id="19" name="Picture 18">
            <a:extLst>
              <a:ext uri="{FF2B5EF4-FFF2-40B4-BE49-F238E27FC236}">
                <a16:creationId xmlns:a16="http://schemas.microsoft.com/office/drawing/2014/main" id="{255A944D-4E15-B548-98B4-6778592AA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658" y="2060915"/>
            <a:ext cx="1888260" cy="3043825"/>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DD5AA1AB-76BC-234C-839B-0443ABF55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5410" y="3192323"/>
            <a:ext cx="700461" cy="700461"/>
          </a:xfrm>
          <a:prstGeom prst="rect">
            <a:avLst/>
          </a:prstGeom>
          <a:effectLst>
            <a:outerShdw blurRad="50800" dist="38100" dir="2700000" algn="tl" rotWithShape="0">
              <a:prstClr val="black">
                <a:alpha val="40000"/>
              </a:prstClr>
            </a:outerShdw>
          </a:effectLst>
        </p:spPr>
      </p:pic>
      <p:sp>
        <p:nvSpPr>
          <p:cNvPr id="4" name="Rectangle 3"/>
          <p:cNvSpPr/>
          <p:nvPr/>
        </p:nvSpPr>
        <p:spPr>
          <a:xfrm>
            <a:off x="448322" y="1946314"/>
            <a:ext cx="4285042" cy="3539430"/>
          </a:xfrm>
          <a:prstGeom prst="rect">
            <a:avLst/>
          </a:prstGeom>
        </p:spPr>
        <p:txBody>
          <a:bodyPr wrap="square">
            <a:spAutoFit/>
          </a:bodyPr>
          <a:lstStyle/>
          <a:p>
            <a:pPr marL="285750" indent="-285750">
              <a:buFont typeface="Arial" panose="020B0604020202020204" pitchFamily="34" charset="0"/>
              <a:buChar char="•"/>
            </a:pPr>
            <a:r>
              <a:rPr lang="en-US" sz="2800" dirty="0"/>
              <a:t>Currently in the improve/reinvent phase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Determining more specific course objectives and more closely aligning curricula to these objectives</a:t>
            </a:r>
          </a:p>
        </p:txBody>
      </p:sp>
    </p:spTree>
    <p:extLst>
      <p:ext uri="{BB962C8B-B14F-4D97-AF65-F5344CB8AC3E}">
        <p14:creationId xmlns:p14="http://schemas.microsoft.com/office/powerpoint/2010/main" val="17207091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900" decel="100000" fill="hold"/>
                                        <p:tgtEl>
                                          <p:spTgt spid="1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900" decel="100000" fill="hold"/>
                                        <p:tgtEl>
                                          <p:spTgt spid="1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900" decel="100000" fill="hold"/>
                                        <p:tgtEl>
                                          <p:spTgt spid="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492893"/>
            <a:ext cx="6819900" cy="995200"/>
          </a:xfrm>
          <a:prstGeom prst="rect">
            <a:avLst/>
          </a:prstGeom>
          <a:effectLst>
            <a:outerShdw blurRad="50800" dist="38100" dir="2700000" algn="tl" rotWithShape="0">
              <a:prstClr val="black">
                <a:alpha val="40000"/>
              </a:prstClr>
            </a:outerShdw>
          </a:effectLst>
        </p:spPr>
        <p:txBody>
          <a:bodyPr>
            <a:normAutofit/>
          </a:bodyPr>
          <a:lstStyle/>
          <a:p>
            <a:r>
              <a:rPr lang="en-US" sz="4400" dirty="0">
                <a:latin typeface="+mj-lt"/>
              </a:rPr>
              <a:t> </a:t>
            </a:r>
          </a:p>
        </p:txBody>
      </p:sp>
      <p:sp>
        <p:nvSpPr>
          <p:cNvPr id="11" name="TextBox 10">
            <a:extLst>
              <a:ext uri="{FF2B5EF4-FFF2-40B4-BE49-F238E27FC236}">
                <a16:creationId xmlns:a16="http://schemas.microsoft.com/office/drawing/2014/main" id="{B4DDC617-794B-0343-812F-4D5B6299D4CD}"/>
              </a:ext>
            </a:extLst>
          </p:cNvPr>
          <p:cNvSpPr txBox="1"/>
          <p:nvPr/>
        </p:nvSpPr>
        <p:spPr>
          <a:xfrm>
            <a:off x="8686239" y="5077713"/>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Start Up</a:t>
            </a:r>
          </a:p>
        </p:txBody>
      </p:sp>
      <p:sp>
        <p:nvSpPr>
          <p:cNvPr id="12" name="TextBox 11">
            <a:extLst>
              <a:ext uri="{FF2B5EF4-FFF2-40B4-BE49-F238E27FC236}">
                <a16:creationId xmlns:a16="http://schemas.microsoft.com/office/drawing/2014/main" id="{7E242A13-6AA1-1244-BB4E-66FC40261FDE}"/>
              </a:ext>
            </a:extLst>
          </p:cNvPr>
          <p:cNvSpPr txBox="1"/>
          <p:nvPr/>
        </p:nvSpPr>
        <p:spPr>
          <a:xfrm>
            <a:off x="9535695" y="3615842"/>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Improve</a:t>
            </a:r>
          </a:p>
        </p:txBody>
      </p:sp>
      <p:sp>
        <p:nvSpPr>
          <p:cNvPr id="13" name="TextBox 12">
            <a:extLst>
              <a:ext uri="{FF2B5EF4-FFF2-40B4-BE49-F238E27FC236}">
                <a16:creationId xmlns:a16="http://schemas.microsoft.com/office/drawing/2014/main" id="{069EA14D-ECCC-BD47-B79F-093E7AC1EE03}"/>
              </a:ext>
            </a:extLst>
          </p:cNvPr>
          <p:cNvSpPr txBox="1"/>
          <p:nvPr/>
        </p:nvSpPr>
        <p:spPr>
          <a:xfrm>
            <a:off x="9321800" y="2766025"/>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t>Reinvent</a:t>
            </a:r>
          </a:p>
        </p:txBody>
      </p:sp>
      <p:sp>
        <p:nvSpPr>
          <p:cNvPr id="14" name="TextBox 13">
            <a:extLst>
              <a:ext uri="{FF2B5EF4-FFF2-40B4-BE49-F238E27FC236}">
                <a16:creationId xmlns:a16="http://schemas.microsoft.com/office/drawing/2014/main" id="{E7AAAE33-82D1-A741-A63E-9A8A81E938F3}"/>
              </a:ext>
            </a:extLst>
          </p:cNvPr>
          <p:cNvSpPr txBox="1"/>
          <p:nvPr/>
        </p:nvSpPr>
        <p:spPr>
          <a:xfrm>
            <a:off x="9232900" y="4462475"/>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Growth</a:t>
            </a:r>
          </a:p>
        </p:txBody>
      </p:sp>
      <p:sp>
        <p:nvSpPr>
          <p:cNvPr id="15" name="TextBox 14">
            <a:extLst>
              <a:ext uri="{FF2B5EF4-FFF2-40B4-BE49-F238E27FC236}">
                <a16:creationId xmlns:a16="http://schemas.microsoft.com/office/drawing/2014/main" id="{28EE8B00-D7CD-4546-8E69-D8E3B5CC49E5}"/>
              </a:ext>
            </a:extLst>
          </p:cNvPr>
          <p:cNvSpPr txBox="1"/>
          <p:nvPr/>
        </p:nvSpPr>
        <p:spPr>
          <a:xfrm>
            <a:off x="8954837" y="2105294"/>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Mature</a:t>
            </a:r>
          </a:p>
        </p:txBody>
      </p:sp>
      <p:grpSp>
        <p:nvGrpSpPr>
          <p:cNvPr id="8" name="Group 7"/>
          <p:cNvGrpSpPr/>
          <p:nvPr/>
        </p:nvGrpSpPr>
        <p:grpSpPr>
          <a:xfrm>
            <a:off x="5740400" y="2369849"/>
            <a:ext cx="3795295" cy="2860835"/>
            <a:chOff x="5740400" y="2369849"/>
            <a:chExt cx="3795295" cy="2860835"/>
          </a:xfrm>
        </p:grpSpPr>
        <p:cxnSp>
          <p:nvCxnSpPr>
            <p:cNvPr id="31" name="Straight Connector 30">
              <a:extLst>
                <a:ext uri="{FF2B5EF4-FFF2-40B4-BE49-F238E27FC236}">
                  <a16:creationId xmlns:a16="http://schemas.microsoft.com/office/drawing/2014/main" id="{C6F00454-DD1B-474C-B0F9-94D953397289}"/>
                </a:ext>
              </a:extLst>
            </p:cNvPr>
            <p:cNvCxnSpPr>
              <a:cxnSpLocks/>
              <a:stCxn id="18" idx="7"/>
              <a:endCxn id="13" idx="1"/>
            </p:cNvCxnSpPr>
            <p:nvPr/>
          </p:nvCxnSpPr>
          <p:spPr>
            <a:xfrm flipV="1">
              <a:off x="8050678" y="2966080"/>
              <a:ext cx="1271122" cy="143967"/>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40A42B-643A-5B44-B01F-35CC47F16952}"/>
                </a:ext>
              </a:extLst>
            </p:cNvPr>
            <p:cNvCxnSpPr>
              <a:cxnSpLocks/>
              <a:stCxn id="18" idx="0"/>
            </p:cNvCxnSpPr>
            <p:nvPr/>
          </p:nvCxnSpPr>
          <p:spPr>
            <a:xfrm flipV="1">
              <a:off x="7404100" y="2369849"/>
              <a:ext cx="1422400" cy="472376"/>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653843-57BA-A145-8CEE-7B95ECBCFBE6}"/>
                </a:ext>
              </a:extLst>
            </p:cNvPr>
            <p:cNvCxnSpPr>
              <a:cxnSpLocks/>
              <a:stCxn id="18" idx="4"/>
            </p:cNvCxnSpPr>
            <p:nvPr/>
          </p:nvCxnSpPr>
          <p:spPr>
            <a:xfrm>
              <a:off x="7404100" y="4671025"/>
              <a:ext cx="1282139" cy="559659"/>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4D2997-C283-654F-9846-15719F134E12}"/>
                </a:ext>
              </a:extLst>
            </p:cNvPr>
            <p:cNvCxnSpPr/>
            <p:nvPr/>
          </p:nvCxnSpPr>
          <p:spPr>
            <a:xfrm>
              <a:off x="5740400" y="3756625"/>
              <a:ext cx="723900" cy="0"/>
            </a:xfrm>
            <a:prstGeom prst="line">
              <a:avLst/>
            </a:prstGeom>
            <a:ln w="762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068A31C-04CB-724C-B659-53C10C2F6E1B}"/>
                </a:ext>
              </a:extLst>
            </p:cNvPr>
            <p:cNvSpPr/>
            <p:nvPr/>
          </p:nvSpPr>
          <p:spPr>
            <a:xfrm>
              <a:off x="6489700" y="2842225"/>
              <a:ext cx="1828800" cy="1828800"/>
            </a:xfrm>
            <a:prstGeom prst="ellipse">
              <a:avLst/>
            </a:prstGeom>
            <a:noFill/>
            <a:ln w="76200">
              <a:solidFill>
                <a:srgbClr val="7AC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27EA4E3-4804-8441-AD07-8436ECC67CD9}"/>
                </a:ext>
              </a:extLst>
            </p:cNvPr>
            <p:cNvCxnSpPr>
              <a:cxnSpLocks/>
              <a:stCxn id="18" idx="6"/>
              <a:endCxn id="12" idx="1"/>
            </p:cNvCxnSpPr>
            <p:nvPr/>
          </p:nvCxnSpPr>
          <p:spPr>
            <a:xfrm>
              <a:off x="8318500" y="3756625"/>
              <a:ext cx="1217195" cy="59272"/>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B4595A2-1E7D-1F4C-84EA-C17967F08ED6}"/>
                </a:ext>
              </a:extLst>
            </p:cNvPr>
            <p:cNvCxnSpPr>
              <a:cxnSpLocks/>
              <a:stCxn id="18" idx="5"/>
              <a:endCxn id="14" idx="1"/>
            </p:cNvCxnSpPr>
            <p:nvPr/>
          </p:nvCxnSpPr>
          <p:spPr>
            <a:xfrm>
              <a:off x="8050678" y="4403203"/>
              <a:ext cx="1182222" cy="259327"/>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81EEA590-A726-0C4E-8F54-305184458A66}"/>
              </a:ext>
            </a:extLst>
          </p:cNvPr>
          <p:cNvSpPr txBox="1"/>
          <p:nvPr/>
        </p:nvSpPr>
        <p:spPr>
          <a:xfrm>
            <a:off x="1156996" y="492893"/>
            <a:ext cx="8888704" cy="769441"/>
          </a:xfrm>
          <a:prstGeom prst="rect">
            <a:avLst/>
          </a:prstGeom>
          <a:noFill/>
        </p:spPr>
        <p:txBody>
          <a:bodyPr wrap="square" rtlCol="0">
            <a:spAutoFit/>
          </a:bodyPr>
          <a:lstStyle/>
          <a:p>
            <a:r>
              <a:rPr lang="en-US" sz="4400" dirty="0"/>
              <a:t>Where is </a:t>
            </a:r>
            <a:r>
              <a:rPr lang="en-US" sz="4400" b="1" dirty="0"/>
              <a:t>YOUR</a:t>
            </a:r>
            <a:r>
              <a:rPr lang="en-US" sz="4400" dirty="0"/>
              <a:t> ESL Program?</a:t>
            </a:r>
          </a:p>
        </p:txBody>
      </p:sp>
      <p:pic>
        <p:nvPicPr>
          <p:cNvPr id="19" name="Picture 18">
            <a:extLst>
              <a:ext uri="{FF2B5EF4-FFF2-40B4-BE49-F238E27FC236}">
                <a16:creationId xmlns:a16="http://schemas.microsoft.com/office/drawing/2014/main" id="{255A944D-4E15-B548-98B4-6778592AA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544" y="1559525"/>
            <a:ext cx="2725976" cy="439420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DD5AA1AB-76BC-234C-839B-0443ABF55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7720" y="3247690"/>
            <a:ext cx="1017870" cy="10178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49970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492893"/>
            <a:ext cx="6819900" cy="995200"/>
          </a:xfrm>
          <a:prstGeom prst="rect">
            <a:avLst/>
          </a:prstGeom>
          <a:effectLst>
            <a:outerShdw blurRad="50800" dist="38100" dir="2700000" algn="tl" rotWithShape="0">
              <a:prstClr val="black">
                <a:alpha val="40000"/>
              </a:prstClr>
            </a:outerShdw>
          </a:effectLst>
        </p:spPr>
        <p:txBody>
          <a:bodyPr>
            <a:normAutofit/>
          </a:bodyPr>
          <a:lstStyle/>
          <a:p>
            <a:r>
              <a:rPr lang="en-US" sz="4400" dirty="0">
                <a:latin typeface="+mj-lt"/>
              </a:rPr>
              <a:t> </a:t>
            </a:r>
          </a:p>
        </p:txBody>
      </p:sp>
      <p:sp>
        <p:nvSpPr>
          <p:cNvPr id="11" name="TextBox 10">
            <a:extLst>
              <a:ext uri="{FF2B5EF4-FFF2-40B4-BE49-F238E27FC236}">
                <a16:creationId xmlns:a16="http://schemas.microsoft.com/office/drawing/2014/main" id="{B4DDC617-794B-0343-812F-4D5B6299D4CD}"/>
              </a:ext>
            </a:extLst>
          </p:cNvPr>
          <p:cNvSpPr txBox="1"/>
          <p:nvPr/>
        </p:nvSpPr>
        <p:spPr>
          <a:xfrm>
            <a:off x="9412123" y="4335297"/>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Start Up</a:t>
            </a:r>
          </a:p>
        </p:txBody>
      </p:sp>
      <p:sp>
        <p:nvSpPr>
          <p:cNvPr id="12" name="TextBox 11">
            <a:extLst>
              <a:ext uri="{FF2B5EF4-FFF2-40B4-BE49-F238E27FC236}">
                <a16:creationId xmlns:a16="http://schemas.microsoft.com/office/drawing/2014/main" id="{7E242A13-6AA1-1244-BB4E-66FC40261FDE}"/>
              </a:ext>
            </a:extLst>
          </p:cNvPr>
          <p:cNvSpPr txBox="1"/>
          <p:nvPr/>
        </p:nvSpPr>
        <p:spPr>
          <a:xfrm>
            <a:off x="9886273" y="3382773"/>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Improve</a:t>
            </a:r>
          </a:p>
        </p:txBody>
      </p:sp>
      <p:sp>
        <p:nvSpPr>
          <p:cNvPr id="13" name="TextBox 12">
            <a:extLst>
              <a:ext uri="{FF2B5EF4-FFF2-40B4-BE49-F238E27FC236}">
                <a16:creationId xmlns:a16="http://schemas.microsoft.com/office/drawing/2014/main" id="{069EA14D-ECCC-BD47-B79F-093E7AC1EE03}"/>
              </a:ext>
            </a:extLst>
          </p:cNvPr>
          <p:cNvSpPr txBox="1"/>
          <p:nvPr/>
        </p:nvSpPr>
        <p:spPr>
          <a:xfrm>
            <a:off x="9674205" y="2837958"/>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t>Reinvent</a:t>
            </a:r>
          </a:p>
        </p:txBody>
      </p:sp>
      <p:sp>
        <p:nvSpPr>
          <p:cNvPr id="14" name="TextBox 13">
            <a:extLst>
              <a:ext uri="{FF2B5EF4-FFF2-40B4-BE49-F238E27FC236}">
                <a16:creationId xmlns:a16="http://schemas.microsoft.com/office/drawing/2014/main" id="{E7AAAE33-82D1-A741-A63E-9A8A81E938F3}"/>
              </a:ext>
            </a:extLst>
          </p:cNvPr>
          <p:cNvSpPr txBox="1"/>
          <p:nvPr/>
        </p:nvSpPr>
        <p:spPr>
          <a:xfrm>
            <a:off x="9761751" y="3906020"/>
            <a:ext cx="1131654"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Growth</a:t>
            </a:r>
          </a:p>
        </p:txBody>
      </p:sp>
      <p:sp>
        <p:nvSpPr>
          <p:cNvPr id="15" name="TextBox 14">
            <a:extLst>
              <a:ext uri="{FF2B5EF4-FFF2-40B4-BE49-F238E27FC236}">
                <a16:creationId xmlns:a16="http://schemas.microsoft.com/office/drawing/2014/main" id="{28EE8B00-D7CD-4546-8E69-D8E3B5CC49E5}"/>
              </a:ext>
            </a:extLst>
          </p:cNvPr>
          <p:cNvSpPr txBox="1"/>
          <p:nvPr/>
        </p:nvSpPr>
        <p:spPr>
          <a:xfrm>
            <a:off x="9490459" y="2373391"/>
            <a:ext cx="1219200"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latin typeface="+mj-lt"/>
              </a:rPr>
              <a:t>Mature</a:t>
            </a:r>
          </a:p>
        </p:txBody>
      </p:sp>
      <p:grpSp>
        <p:nvGrpSpPr>
          <p:cNvPr id="8" name="Group 7"/>
          <p:cNvGrpSpPr/>
          <p:nvPr/>
        </p:nvGrpSpPr>
        <p:grpSpPr>
          <a:xfrm>
            <a:off x="7392961" y="2632608"/>
            <a:ext cx="2493312" cy="1882320"/>
            <a:chOff x="5740400" y="2369849"/>
            <a:chExt cx="3507392" cy="2860835"/>
          </a:xfrm>
        </p:grpSpPr>
        <p:cxnSp>
          <p:nvCxnSpPr>
            <p:cNvPr id="31" name="Straight Connector 30">
              <a:extLst>
                <a:ext uri="{FF2B5EF4-FFF2-40B4-BE49-F238E27FC236}">
                  <a16:creationId xmlns:a16="http://schemas.microsoft.com/office/drawing/2014/main" id="{C6F00454-DD1B-474C-B0F9-94D953397289}"/>
                </a:ext>
              </a:extLst>
            </p:cNvPr>
            <p:cNvCxnSpPr>
              <a:cxnSpLocks/>
              <a:stCxn id="18" idx="7"/>
              <a:endCxn id="13" idx="1"/>
            </p:cNvCxnSpPr>
            <p:nvPr/>
          </p:nvCxnSpPr>
          <p:spPr>
            <a:xfrm flipV="1">
              <a:off x="8050679" y="2986002"/>
              <a:ext cx="898793" cy="124044"/>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40A42B-643A-5B44-B01F-35CC47F16952}"/>
                </a:ext>
              </a:extLst>
            </p:cNvPr>
            <p:cNvCxnSpPr>
              <a:cxnSpLocks/>
              <a:stCxn id="18" idx="0"/>
            </p:cNvCxnSpPr>
            <p:nvPr/>
          </p:nvCxnSpPr>
          <p:spPr>
            <a:xfrm flipV="1">
              <a:off x="7404100" y="2369849"/>
              <a:ext cx="1422400" cy="472376"/>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653843-57BA-A145-8CEE-7B95ECBCFBE6}"/>
                </a:ext>
              </a:extLst>
            </p:cNvPr>
            <p:cNvCxnSpPr>
              <a:cxnSpLocks/>
              <a:stCxn id="18" idx="4"/>
            </p:cNvCxnSpPr>
            <p:nvPr/>
          </p:nvCxnSpPr>
          <p:spPr>
            <a:xfrm>
              <a:off x="7404100" y="4671025"/>
              <a:ext cx="1282139" cy="559659"/>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4D2997-C283-654F-9846-15719F134E12}"/>
                </a:ext>
              </a:extLst>
            </p:cNvPr>
            <p:cNvCxnSpPr/>
            <p:nvPr/>
          </p:nvCxnSpPr>
          <p:spPr>
            <a:xfrm>
              <a:off x="5740400" y="3756625"/>
              <a:ext cx="723900" cy="0"/>
            </a:xfrm>
            <a:prstGeom prst="line">
              <a:avLst/>
            </a:prstGeom>
            <a:ln w="762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068A31C-04CB-724C-B659-53C10C2F6E1B}"/>
                </a:ext>
              </a:extLst>
            </p:cNvPr>
            <p:cNvSpPr/>
            <p:nvPr/>
          </p:nvSpPr>
          <p:spPr>
            <a:xfrm>
              <a:off x="6489700" y="2842225"/>
              <a:ext cx="1828800" cy="1828800"/>
            </a:xfrm>
            <a:prstGeom prst="ellipse">
              <a:avLst/>
            </a:prstGeom>
            <a:noFill/>
            <a:ln w="76200">
              <a:solidFill>
                <a:srgbClr val="7ACA4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27EA4E3-4804-8441-AD07-8436ECC67CD9}"/>
                </a:ext>
              </a:extLst>
            </p:cNvPr>
            <p:cNvCxnSpPr>
              <a:cxnSpLocks/>
              <a:stCxn id="18" idx="6"/>
              <a:endCxn id="12" idx="1"/>
            </p:cNvCxnSpPr>
            <p:nvPr/>
          </p:nvCxnSpPr>
          <p:spPr>
            <a:xfrm>
              <a:off x="8318500" y="3756624"/>
              <a:ext cx="929292" cy="57412"/>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B4595A2-1E7D-1F4C-84EA-C17967F08ED6}"/>
                </a:ext>
              </a:extLst>
            </p:cNvPr>
            <p:cNvCxnSpPr>
              <a:cxnSpLocks/>
              <a:stCxn id="18" idx="5"/>
              <a:endCxn id="14" idx="1"/>
            </p:cNvCxnSpPr>
            <p:nvPr/>
          </p:nvCxnSpPr>
          <p:spPr>
            <a:xfrm>
              <a:off x="8050679" y="4403203"/>
              <a:ext cx="1021946" cy="206088"/>
            </a:xfrm>
            <a:prstGeom prst="line">
              <a:avLst/>
            </a:prstGeom>
            <a:ln w="38100">
              <a:solidFill>
                <a:srgbClr val="7ACA4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81EEA590-A726-0C4E-8F54-305184458A66}"/>
              </a:ext>
            </a:extLst>
          </p:cNvPr>
          <p:cNvSpPr txBox="1"/>
          <p:nvPr/>
        </p:nvSpPr>
        <p:spPr>
          <a:xfrm>
            <a:off x="1156996" y="492893"/>
            <a:ext cx="8888704" cy="769441"/>
          </a:xfrm>
          <a:prstGeom prst="rect">
            <a:avLst/>
          </a:prstGeom>
          <a:noFill/>
        </p:spPr>
        <p:txBody>
          <a:bodyPr wrap="square" rtlCol="0">
            <a:spAutoFit/>
          </a:bodyPr>
          <a:lstStyle/>
          <a:p>
            <a:r>
              <a:rPr lang="en-US" sz="4400" dirty="0"/>
              <a:t>Where is </a:t>
            </a:r>
            <a:r>
              <a:rPr lang="en-US" sz="4400" b="1" dirty="0"/>
              <a:t>YOUR</a:t>
            </a:r>
            <a:r>
              <a:rPr lang="en-US" sz="4400" dirty="0"/>
              <a:t> ESL Program</a:t>
            </a:r>
            <a:r>
              <a:rPr lang="en-US" sz="4400" dirty="0">
                <a:latin typeface="+mj-lt"/>
              </a:rPr>
              <a:t>?</a:t>
            </a:r>
          </a:p>
        </p:txBody>
      </p:sp>
      <p:pic>
        <p:nvPicPr>
          <p:cNvPr id="19" name="Picture 18">
            <a:extLst>
              <a:ext uri="{FF2B5EF4-FFF2-40B4-BE49-F238E27FC236}">
                <a16:creationId xmlns:a16="http://schemas.microsoft.com/office/drawing/2014/main" id="{255A944D-4E15-B548-98B4-6778592AA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658" y="2060915"/>
            <a:ext cx="1888260" cy="3043825"/>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DD5AA1AB-76BC-234C-839B-0443ABF55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5410" y="3192323"/>
            <a:ext cx="700461" cy="700461"/>
          </a:xfrm>
          <a:prstGeom prst="rect">
            <a:avLst/>
          </a:prstGeom>
          <a:effectLst>
            <a:outerShdw blurRad="50800" dist="38100" dir="2700000" algn="tl" rotWithShape="0">
              <a:prstClr val="black">
                <a:alpha val="40000"/>
              </a:prstClr>
            </a:outerShdw>
          </a:effectLst>
        </p:spPr>
      </p:pic>
      <p:sp>
        <p:nvSpPr>
          <p:cNvPr id="4" name="Rectangle 3"/>
          <p:cNvSpPr/>
          <p:nvPr/>
        </p:nvSpPr>
        <p:spPr>
          <a:xfrm>
            <a:off x="448322" y="2125604"/>
            <a:ext cx="4285042" cy="2246769"/>
          </a:xfrm>
          <a:prstGeom prst="rect">
            <a:avLst/>
          </a:prstGeom>
        </p:spPr>
        <p:txBody>
          <a:bodyPr wrap="square">
            <a:spAutoFit/>
          </a:bodyPr>
          <a:lstStyle/>
          <a:p>
            <a:r>
              <a:rPr lang="en-US" sz="2800" dirty="0"/>
              <a:t>Why do you think your program is at this stage?</a:t>
            </a:r>
          </a:p>
          <a:p>
            <a:endParaRPr lang="en-US" sz="2800" dirty="0"/>
          </a:p>
          <a:p>
            <a:r>
              <a:rPr lang="en-US" sz="2800" dirty="0"/>
              <a:t>What are some of the challenges of this stage?</a:t>
            </a:r>
          </a:p>
        </p:txBody>
      </p:sp>
    </p:spTree>
    <p:extLst>
      <p:ext uri="{BB962C8B-B14F-4D97-AF65-F5344CB8AC3E}">
        <p14:creationId xmlns:p14="http://schemas.microsoft.com/office/powerpoint/2010/main" val="297349285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2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CA96-9268-4546-9274-0541306D8878}"/>
              </a:ext>
            </a:extLst>
          </p:cNvPr>
          <p:cNvSpPr>
            <a:spLocks noGrp="1"/>
          </p:cNvSpPr>
          <p:nvPr>
            <p:ph type="title"/>
          </p:nvPr>
        </p:nvSpPr>
        <p:spPr/>
        <p:txBody>
          <a:bodyPr/>
          <a:lstStyle/>
          <a:p>
            <a:r>
              <a:rPr lang="en-US" dirty="0"/>
              <a:t>The Process</a:t>
            </a:r>
          </a:p>
        </p:txBody>
      </p:sp>
      <p:grpSp>
        <p:nvGrpSpPr>
          <p:cNvPr id="20" name="Group 19"/>
          <p:cNvGrpSpPr/>
          <p:nvPr/>
        </p:nvGrpSpPr>
        <p:grpSpPr>
          <a:xfrm>
            <a:off x="269577" y="3882200"/>
            <a:ext cx="3210415" cy="2952750"/>
            <a:chOff x="349788" y="2646963"/>
            <a:chExt cx="2804178" cy="2952750"/>
          </a:xfrm>
        </p:grpSpPr>
        <p:sp>
          <p:nvSpPr>
            <p:cNvPr id="6" name="Freeform 5"/>
            <p:cNvSpPr/>
            <p:nvPr/>
          </p:nvSpPr>
          <p:spPr>
            <a:xfrm>
              <a:off x="716847" y="3591843"/>
              <a:ext cx="2437119" cy="2007870"/>
            </a:xfrm>
            <a:custGeom>
              <a:avLst/>
              <a:gdLst>
                <a:gd name="connsiteX0" fmla="*/ 0 w 2290628"/>
                <a:gd name="connsiteY0" fmla="*/ 0 h 2007870"/>
                <a:gd name="connsiteX1" fmla="*/ 2290628 w 2290628"/>
                <a:gd name="connsiteY1" fmla="*/ 0 h 2007870"/>
                <a:gd name="connsiteX2" fmla="*/ 2290628 w 2290628"/>
                <a:gd name="connsiteY2" fmla="*/ 2007870 h 2007870"/>
                <a:gd name="connsiteX3" fmla="*/ 0 w 2290628"/>
                <a:gd name="connsiteY3" fmla="*/ 2007870 h 2007870"/>
                <a:gd name="connsiteX4" fmla="*/ 0 w 2290628"/>
                <a:gd name="connsiteY4" fmla="*/ 0 h 2007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628" h="2007870">
                  <a:moveTo>
                    <a:pt x="0" y="0"/>
                  </a:moveTo>
                  <a:lnTo>
                    <a:pt x="2290628" y="0"/>
                  </a:lnTo>
                  <a:lnTo>
                    <a:pt x="2290628" y="2007870"/>
                  </a:lnTo>
                  <a:lnTo>
                    <a:pt x="0" y="20078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115888" lvl="1" indent="-115888" defTabSz="355600">
                <a:lnSpc>
                  <a:spcPct val="90000"/>
                </a:lnSpc>
                <a:spcBef>
                  <a:spcPct val="0"/>
                </a:spcBef>
                <a:spcAft>
                  <a:spcPct val="15000"/>
                </a:spcAft>
                <a:buSzPct val="135000"/>
                <a:buFont typeface="Arial" panose="020B0604020202020204" pitchFamily="34" charset="0"/>
                <a:buChar char="••"/>
              </a:pPr>
              <a:r>
                <a:rPr lang="en-US" sz="1600" dirty="0"/>
                <a:t>Provide Foundational Skills for Student Success</a:t>
              </a:r>
            </a:p>
            <a:p>
              <a:pPr marL="115888" lvl="1" indent="-115888" defTabSz="355600">
                <a:lnSpc>
                  <a:spcPct val="90000"/>
                </a:lnSpc>
                <a:spcBef>
                  <a:spcPct val="0"/>
                </a:spcBef>
                <a:spcAft>
                  <a:spcPct val="15000"/>
                </a:spcAft>
                <a:buSzPct val="135000"/>
                <a:buFont typeface="Arial" panose="020B0604020202020204" pitchFamily="34" charset="0"/>
                <a:buChar char="••"/>
              </a:pPr>
              <a:r>
                <a:rPr lang="en-US" sz="1600" dirty="0"/>
                <a:t>Develop  pathways to College and Career Readiness </a:t>
              </a:r>
            </a:p>
            <a:p>
              <a:pPr marL="115888" lvl="1" indent="-115888" defTabSz="355600">
                <a:lnSpc>
                  <a:spcPct val="90000"/>
                </a:lnSpc>
                <a:spcBef>
                  <a:spcPct val="0"/>
                </a:spcBef>
                <a:spcAft>
                  <a:spcPct val="15000"/>
                </a:spcAft>
                <a:buSzPct val="135000"/>
                <a:buFont typeface="Arial" panose="020B0604020202020204" pitchFamily="34" charset="0"/>
                <a:buChar char="••"/>
              </a:pPr>
              <a:r>
                <a:rPr lang="en-US" sz="1600" dirty="0"/>
                <a:t>Empower students to create positive and measurable change in their lives</a:t>
              </a:r>
            </a:p>
            <a:p>
              <a:pPr lvl="0" algn="l" defTabSz="444500">
                <a:lnSpc>
                  <a:spcPct val="90000"/>
                </a:lnSpc>
                <a:spcBef>
                  <a:spcPct val="0"/>
                </a:spcBef>
                <a:spcAft>
                  <a:spcPct val="35000"/>
                </a:spcAft>
              </a:pPr>
              <a:endParaRPr lang="en-US" sz="1000" kern="1200" dirty="0"/>
            </a:p>
            <a:p>
              <a:pPr lvl="0" algn="l" defTabSz="444500">
                <a:lnSpc>
                  <a:spcPct val="90000"/>
                </a:lnSpc>
                <a:spcBef>
                  <a:spcPct val="0"/>
                </a:spcBef>
                <a:spcAft>
                  <a:spcPct val="35000"/>
                </a:spcAft>
              </a:pPr>
              <a:endParaRPr lang="en-US" sz="1000" kern="1200" dirty="0"/>
            </a:p>
            <a:p>
              <a:pPr lvl="0" algn="l" defTabSz="444500">
                <a:lnSpc>
                  <a:spcPct val="90000"/>
                </a:lnSpc>
                <a:spcBef>
                  <a:spcPct val="0"/>
                </a:spcBef>
                <a:spcAft>
                  <a:spcPct val="35000"/>
                </a:spcAft>
              </a:pPr>
              <a:endParaRPr lang="en-US" sz="1000" kern="1200" dirty="0"/>
            </a:p>
            <a:p>
              <a:pPr lvl="0" algn="l" defTabSz="444500">
                <a:lnSpc>
                  <a:spcPct val="90000"/>
                </a:lnSpc>
                <a:spcBef>
                  <a:spcPct val="0"/>
                </a:spcBef>
                <a:spcAft>
                  <a:spcPct val="35000"/>
                </a:spcAft>
              </a:pPr>
              <a:endParaRPr lang="en-US" sz="1000" kern="1200" dirty="0"/>
            </a:p>
          </p:txBody>
        </p:sp>
        <p:grpSp>
          <p:nvGrpSpPr>
            <p:cNvPr id="16" name="Group 15"/>
            <p:cNvGrpSpPr/>
            <p:nvPr/>
          </p:nvGrpSpPr>
          <p:grpSpPr>
            <a:xfrm>
              <a:off x="349788" y="2646963"/>
              <a:ext cx="2804178" cy="2217811"/>
              <a:chOff x="349788" y="2646963"/>
              <a:chExt cx="2804178" cy="2217811"/>
            </a:xfrm>
          </p:grpSpPr>
          <p:sp>
            <p:nvSpPr>
              <p:cNvPr id="5" name="L-Shape 4"/>
              <p:cNvSpPr/>
              <p:nvPr/>
            </p:nvSpPr>
            <p:spPr>
              <a:xfrm rot="5400000">
                <a:off x="921160" y="2637052"/>
                <a:ext cx="1656350" cy="2799093"/>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Isosceles Triangle 6"/>
              <p:cNvSpPr/>
              <p:nvPr/>
            </p:nvSpPr>
            <p:spPr>
              <a:xfrm>
                <a:off x="2721772" y="2646963"/>
                <a:ext cx="432194" cy="432194"/>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1" name="Group 20"/>
          <p:cNvGrpSpPr/>
          <p:nvPr/>
        </p:nvGrpSpPr>
        <p:grpSpPr>
          <a:xfrm>
            <a:off x="3640413" y="2819341"/>
            <a:ext cx="2542318" cy="2952750"/>
            <a:chOff x="3415825" y="1953067"/>
            <a:chExt cx="2542318" cy="2952750"/>
          </a:xfrm>
        </p:grpSpPr>
        <p:sp>
          <p:nvSpPr>
            <p:cNvPr id="9" name="Freeform 8"/>
            <p:cNvSpPr/>
            <p:nvPr/>
          </p:nvSpPr>
          <p:spPr>
            <a:xfrm>
              <a:off x="3667515" y="2897947"/>
              <a:ext cx="2290628" cy="2007870"/>
            </a:xfrm>
            <a:custGeom>
              <a:avLst/>
              <a:gdLst>
                <a:gd name="connsiteX0" fmla="*/ 0 w 2290628"/>
                <a:gd name="connsiteY0" fmla="*/ 0 h 2007870"/>
                <a:gd name="connsiteX1" fmla="*/ 2290628 w 2290628"/>
                <a:gd name="connsiteY1" fmla="*/ 0 h 2007870"/>
                <a:gd name="connsiteX2" fmla="*/ 2290628 w 2290628"/>
                <a:gd name="connsiteY2" fmla="*/ 2007870 h 2007870"/>
                <a:gd name="connsiteX3" fmla="*/ 0 w 2290628"/>
                <a:gd name="connsiteY3" fmla="*/ 2007870 h 2007870"/>
                <a:gd name="connsiteX4" fmla="*/ 0 w 2290628"/>
                <a:gd name="connsiteY4" fmla="*/ 0 h 2007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628" h="2007870">
                  <a:moveTo>
                    <a:pt x="0" y="0"/>
                  </a:moveTo>
                  <a:lnTo>
                    <a:pt x="2290628" y="0"/>
                  </a:lnTo>
                  <a:lnTo>
                    <a:pt x="2290628" y="2007870"/>
                  </a:lnTo>
                  <a:lnTo>
                    <a:pt x="0" y="20078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115888" lvl="1" indent="-115888" algn="l" defTabSz="355600">
                <a:lnSpc>
                  <a:spcPct val="90000"/>
                </a:lnSpc>
                <a:spcBef>
                  <a:spcPct val="0"/>
                </a:spcBef>
                <a:spcAft>
                  <a:spcPct val="15000"/>
                </a:spcAft>
                <a:buChar char="••"/>
              </a:pPr>
              <a:r>
                <a:rPr lang="en-US" sz="1600" kern="1200" dirty="0"/>
                <a:t>Classes </a:t>
              </a:r>
            </a:p>
            <a:p>
              <a:pPr marL="115888" lvl="1" indent="-115888" algn="l" defTabSz="355600">
                <a:lnSpc>
                  <a:spcPct val="90000"/>
                </a:lnSpc>
                <a:spcBef>
                  <a:spcPct val="0"/>
                </a:spcBef>
                <a:spcAft>
                  <a:spcPct val="15000"/>
                </a:spcAft>
                <a:buChar char="••"/>
              </a:pPr>
              <a:r>
                <a:rPr lang="en-US" sz="1600" kern="1200" dirty="0"/>
                <a:t>Instructional materials</a:t>
              </a:r>
            </a:p>
            <a:p>
              <a:pPr marL="115888" lvl="1" indent="-115888" algn="l" defTabSz="355600">
                <a:lnSpc>
                  <a:spcPct val="90000"/>
                </a:lnSpc>
                <a:spcBef>
                  <a:spcPct val="0"/>
                </a:spcBef>
                <a:spcAft>
                  <a:spcPct val="15000"/>
                </a:spcAft>
                <a:buChar char="••"/>
              </a:pPr>
              <a:r>
                <a:rPr lang="en-US" sz="1600" kern="1200" dirty="0"/>
                <a:t>Assessment</a:t>
              </a:r>
            </a:p>
          </p:txBody>
        </p:sp>
        <p:grpSp>
          <p:nvGrpSpPr>
            <p:cNvPr id="17" name="Group 16"/>
            <p:cNvGrpSpPr/>
            <p:nvPr/>
          </p:nvGrpSpPr>
          <p:grpSpPr>
            <a:xfrm>
              <a:off x="3415825" y="1953067"/>
              <a:ext cx="2542318" cy="2217811"/>
              <a:chOff x="3415825" y="1953067"/>
              <a:chExt cx="2542318" cy="2217811"/>
            </a:xfrm>
          </p:grpSpPr>
          <p:sp>
            <p:nvSpPr>
              <p:cNvPr id="8" name="L-Shape 7"/>
              <p:cNvSpPr/>
              <p:nvPr/>
            </p:nvSpPr>
            <p:spPr>
              <a:xfrm rot="5400000">
                <a:off x="3922042" y="2139861"/>
                <a:ext cx="1524800" cy="2537233"/>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Isosceles Triangle 9"/>
              <p:cNvSpPr/>
              <p:nvPr/>
            </p:nvSpPr>
            <p:spPr>
              <a:xfrm>
                <a:off x="5525949" y="1953067"/>
                <a:ext cx="432194" cy="432194"/>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2" name="Group 21"/>
          <p:cNvGrpSpPr/>
          <p:nvPr/>
        </p:nvGrpSpPr>
        <p:grpSpPr>
          <a:xfrm>
            <a:off x="6332295" y="1804599"/>
            <a:ext cx="2542319" cy="2952750"/>
            <a:chOff x="6220001" y="1259171"/>
            <a:chExt cx="2542319" cy="2952750"/>
          </a:xfrm>
        </p:grpSpPr>
        <p:sp>
          <p:nvSpPr>
            <p:cNvPr id="12" name="Freeform 11"/>
            <p:cNvSpPr/>
            <p:nvPr/>
          </p:nvSpPr>
          <p:spPr>
            <a:xfrm>
              <a:off x="6471691" y="2204051"/>
              <a:ext cx="2290628" cy="2007870"/>
            </a:xfrm>
            <a:custGeom>
              <a:avLst/>
              <a:gdLst>
                <a:gd name="connsiteX0" fmla="*/ 0 w 2290628"/>
                <a:gd name="connsiteY0" fmla="*/ 0 h 2007870"/>
                <a:gd name="connsiteX1" fmla="*/ 2290628 w 2290628"/>
                <a:gd name="connsiteY1" fmla="*/ 0 h 2007870"/>
                <a:gd name="connsiteX2" fmla="*/ 2290628 w 2290628"/>
                <a:gd name="connsiteY2" fmla="*/ 2007870 h 2007870"/>
                <a:gd name="connsiteX3" fmla="*/ 0 w 2290628"/>
                <a:gd name="connsiteY3" fmla="*/ 2007870 h 2007870"/>
                <a:gd name="connsiteX4" fmla="*/ 0 w 2290628"/>
                <a:gd name="connsiteY4" fmla="*/ 0 h 2007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628" h="2007870">
                  <a:moveTo>
                    <a:pt x="0" y="0"/>
                  </a:moveTo>
                  <a:lnTo>
                    <a:pt x="2290628" y="0"/>
                  </a:lnTo>
                  <a:lnTo>
                    <a:pt x="2290628" y="2007870"/>
                  </a:lnTo>
                  <a:lnTo>
                    <a:pt x="0" y="20078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115888" lvl="1" indent="-115888" algn="l" defTabSz="355600">
                <a:lnSpc>
                  <a:spcPct val="90000"/>
                </a:lnSpc>
                <a:spcBef>
                  <a:spcPct val="0"/>
                </a:spcBef>
                <a:spcAft>
                  <a:spcPct val="15000"/>
                </a:spcAft>
                <a:buChar char="••"/>
              </a:pPr>
              <a:r>
                <a:rPr lang="en-US" sz="1600" kern="1200" dirty="0"/>
                <a:t>Hiring</a:t>
              </a:r>
            </a:p>
            <a:p>
              <a:pPr marL="115888" lvl="1" indent="-115888" algn="l" defTabSz="355600">
                <a:lnSpc>
                  <a:spcPct val="90000"/>
                </a:lnSpc>
                <a:spcBef>
                  <a:spcPct val="0"/>
                </a:spcBef>
                <a:spcAft>
                  <a:spcPct val="15000"/>
                </a:spcAft>
                <a:buChar char="••"/>
              </a:pPr>
              <a:r>
                <a:rPr lang="en-US" sz="1600" kern="1200" dirty="0"/>
                <a:t>Orientation</a:t>
              </a:r>
            </a:p>
            <a:p>
              <a:pPr marL="115888" lvl="1" indent="-115888" algn="l" defTabSz="355600">
                <a:lnSpc>
                  <a:spcPct val="90000"/>
                </a:lnSpc>
                <a:spcBef>
                  <a:spcPct val="0"/>
                </a:spcBef>
                <a:spcAft>
                  <a:spcPct val="15000"/>
                </a:spcAft>
                <a:buChar char="••"/>
              </a:pPr>
              <a:r>
                <a:rPr lang="en-US" sz="1600" kern="1200" dirty="0"/>
                <a:t>Professional development</a:t>
              </a:r>
            </a:p>
            <a:p>
              <a:pPr marL="115888" lvl="1" indent="-115888" defTabSz="355600">
                <a:lnSpc>
                  <a:spcPct val="90000"/>
                </a:lnSpc>
                <a:spcBef>
                  <a:spcPct val="0"/>
                </a:spcBef>
                <a:spcAft>
                  <a:spcPct val="15000"/>
                </a:spcAft>
                <a:buChar char="••"/>
              </a:pPr>
              <a:r>
                <a:rPr lang="en-US" sz="1600" dirty="0"/>
                <a:t>Teacher Evaluation</a:t>
              </a:r>
            </a:p>
            <a:p>
              <a:pPr marL="457200" lvl="2" defTabSz="355600">
                <a:lnSpc>
                  <a:spcPct val="90000"/>
                </a:lnSpc>
                <a:spcBef>
                  <a:spcPct val="0"/>
                </a:spcBef>
                <a:spcAft>
                  <a:spcPct val="15000"/>
                </a:spcAft>
              </a:pPr>
              <a:endParaRPr lang="en-US" sz="1000" kern="1200" dirty="0"/>
            </a:p>
          </p:txBody>
        </p:sp>
        <p:grpSp>
          <p:nvGrpSpPr>
            <p:cNvPr id="18" name="Group 17"/>
            <p:cNvGrpSpPr/>
            <p:nvPr/>
          </p:nvGrpSpPr>
          <p:grpSpPr>
            <a:xfrm>
              <a:off x="6220001" y="1259171"/>
              <a:ext cx="2542319" cy="2217810"/>
              <a:chOff x="6220001" y="1259171"/>
              <a:chExt cx="2542319" cy="2217810"/>
            </a:xfrm>
          </p:grpSpPr>
          <p:sp>
            <p:nvSpPr>
              <p:cNvPr id="11" name="L-Shape 10"/>
              <p:cNvSpPr/>
              <p:nvPr/>
            </p:nvSpPr>
            <p:spPr>
              <a:xfrm rot="5400000">
                <a:off x="6726218" y="1445964"/>
                <a:ext cx="1524800" cy="2537233"/>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Isosceles Triangle 12"/>
              <p:cNvSpPr/>
              <p:nvPr/>
            </p:nvSpPr>
            <p:spPr>
              <a:xfrm>
                <a:off x="8330126" y="1259171"/>
                <a:ext cx="432194" cy="432194"/>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19" name="Group 18"/>
          <p:cNvGrpSpPr/>
          <p:nvPr/>
        </p:nvGrpSpPr>
        <p:grpSpPr>
          <a:xfrm>
            <a:off x="9089135" y="1418705"/>
            <a:ext cx="2344875" cy="2259739"/>
            <a:chOff x="9024178" y="1258285"/>
            <a:chExt cx="2542318" cy="2259739"/>
          </a:xfrm>
        </p:grpSpPr>
        <p:sp>
          <p:nvSpPr>
            <p:cNvPr id="14" name="L-Shape 13"/>
            <p:cNvSpPr/>
            <p:nvPr/>
          </p:nvSpPr>
          <p:spPr>
            <a:xfrm rot="5400000">
              <a:off x="9530395" y="752068"/>
              <a:ext cx="1524800" cy="2537233"/>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9275868" y="1510154"/>
              <a:ext cx="2290628" cy="2007870"/>
            </a:xfrm>
            <a:custGeom>
              <a:avLst/>
              <a:gdLst>
                <a:gd name="connsiteX0" fmla="*/ 0 w 2290628"/>
                <a:gd name="connsiteY0" fmla="*/ 0 h 2007870"/>
                <a:gd name="connsiteX1" fmla="*/ 2290628 w 2290628"/>
                <a:gd name="connsiteY1" fmla="*/ 0 h 2007870"/>
                <a:gd name="connsiteX2" fmla="*/ 2290628 w 2290628"/>
                <a:gd name="connsiteY2" fmla="*/ 2007870 h 2007870"/>
                <a:gd name="connsiteX3" fmla="*/ 0 w 2290628"/>
                <a:gd name="connsiteY3" fmla="*/ 2007870 h 2007870"/>
                <a:gd name="connsiteX4" fmla="*/ 0 w 2290628"/>
                <a:gd name="connsiteY4" fmla="*/ 0 h 2007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628" h="2007870">
                  <a:moveTo>
                    <a:pt x="0" y="0"/>
                  </a:moveTo>
                  <a:lnTo>
                    <a:pt x="2290628" y="0"/>
                  </a:lnTo>
                  <a:lnTo>
                    <a:pt x="2290628" y="2007870"/>
                  </a:lnTo>
                  <a:lnTo>
                    <a:pt x="0" y="20078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115888" lvl="1" indent="-115888" algn="l" defTabSz="355600">
                <a:lnSpc>
                  <a:spcPct val="90000"/>
                </a:lnSpc>
                <a:spcBef>
                  <a:spcPct val="0"/>
                </a:spcBef>
                <a:spcAft>
                  <a:spcPct val="15000"/>
                </a:spcAft>
                <a:buChar char="••"/>
              </a:pPr>
              <a:r>
                <a:rPr lang="en-US" sz="1600" kern="1200" dirty="0"/>
                <a:t>Enrollment</a:t>
              </a:r>
            </a:p>
            <a:p>
              <a:pPr marL="115888" lvl="1" indent="-115888" algn="l" defTabSz="355600">
                <a:lnSpc>
                  <a:spcPct val="90000"/>
                </a:lnSpc>
                <a:spcBef>
                  <a:spcPct val="0"/>
                </a:spcBef>
                <a:spcAft>
                  <a:spcPct val="15000"/>
                </a:spcAft>
                <a:buChar char="••"/>
              </a:pPr>
              <a:r>
                <a:rPr lang="en-US" sz="1600" kern="1200" dirty="0"/>
                <a:t>Goal setting</a:t>
              </a:r>
            </a:p>
            <a:p>
              <a:pPr marL="115888" lvl="1" indent="-115888" algn="l" defTabSz="355600">
                <a:lnSpc>
                  <a:spcPct val="90000"/>
                </a:lnSpc>
                <a:spcBef>
                  <a:spcPct val="0"/>
                </a:spcBef>
                <a:spcAft>
                  <a:spcPct val="15000"/>
                </a:spcAft>
                <a:buChar char="••"/>
              </a:pPr>
              <a:r>
                <a:rPr lang="en-US" sz="1600" kern="1200" dirty="0"/>
                <a:t>Referrals—networking</a:t>
              </a:r>
            </a:p>
            <a:p>
              <a:pPr marL="115888" lvl="1" indent="-115888" algn="l" defTabSz="355600">
                <a:lnSpc>
                  <a:spcPct val="90000"/>
                </a:lnSpc>
                <a:spcBef>
                  <a:spcPct val="0"/>
                </a:spcBef>
                <a:spcAft>
                  <a:spcPct val="15000"/>
                </a:spcAft>
                <a:buChar char="••"/>
              </a:pPr>
              <a:r>
                <a:rPr lang="en-US" sz="1600" kern="1200" dirty="0"/>
                <a:t>Assessment</a:t>
              </a:r>
            </a:p>
          </p:txBody>
        </p:sp>
      </p:grpSp>
      <p:sp>
        <p:nvSpPr>
          <p:cNvPr id="3" name="TextBox 2">
            <a:extLst>
              <a:ext uri="{FF2B5EF4-FFF2-40B4-BE49-F238E27FC236}">
                <a16:creationId xmlns:a16="http://schemas.microsoft.com/office/drawing/2014/main" id="{A22FEBB1-6D24-D64A-BDF9-7852CB745CF4}"/>
              </a:ext>
            </a:extLst>
          </p:cNvPr>
          <p:cNvSpPr txBox="1"/>
          <p:nvPr/>
        </p:nvSpPr>
        <p:spPr>
          <a:xfrm>
            <a:off x="238293" y="4010536"/>
            <a:ext cx="2804178" cy="738664"/>
          </a:xfrm>
          <a:prstGeom prst="rect">
            <a:avLst/>
          </a:prstGeom>
          <a:noFill/>
        </p:spPr>
        <p:txBody>
          <a:bodyPr wrap="square" rtlCol="0">
            <a:spAutoFit/>
          </a:bodyPr>
          <a:lstStyle/>
          <a:p>
            <a:r>
              <a:rPr lang="en-US" sz="2400" b="1" dirty="0"/>
              <a:t>Creating Objectives</a:t>
            </a:r>
          </a:p>
          <a:p>
            <a:endParaRPr lang="en-US" dirty="0"/>
          </a:p>
        </p:txBody>
      </p:sp>
      <p:sp>
        <p:nvSpPr>
          <p:cNvPr id="4" name="TextBox 3">
            <a:extLst>
              <a:ext uri="{FF2B5EF4-FFF2-40B4-BE49-F238E27FC236}">
                <a16:creationId xmlns:a16="http://schemas.microsoft.com/office/drawing/2014/main" id="{01D8ABC4-A3A4-F64F-8570-39983ECB0C8A}"/>
              </a:ext>
            </a:extLst>
          </p:cNvPr>
          <p:cNvSpPr txBox="1"/>
          <p:nvPr/>
        </p:nvSpPr>
        <p:spPr>
          <a:xfrm>
            <a:off x="3610712" y="3035438"/>
            <a:ext cx="2077813" cy="738664"/>
          </a:xfrm>
          <a:prstGeom prst="rect">
            <a:avLst/>
          </a:prstGeom>
          <a:noFill/>
        </p:spPr>
        <p:txBody>
          <a:bodyPr wrap="none" rtlCol="0">
            <a:spAutoFit/>
          </a:bodyPr>
          <a:lstStyle/>
          <a:p>
            <a:r>
              <a:rPr lang="en-US" sz="2400" b="1" dirty="0"/>
              <a:t>Course Design</a:t>
            </a:r>
          </a:p>
          <a:p>
            <a:endParaRPr lang="en-US" dirty="0"/>
          </a:p>
        </p:txBody>
      </p:sp>
      <p:sp>
        <p:nvSpPr>
          <p:cNvPr id="23" name="TextBox 22">
            <a:extLst>
              <a:ext uri="{FF2B5EF4-FFF2-40B4-BE49-F238E27FC236}">
                <a16:creationId xmlns:a16="http://schemas.microsoft.com/office/drawing/2014/main" id="{2F1A6A0D-41ED-5143-B3F8-0D63EE581FE8}"/>
              </a:ext>
            </a:extLst>
          </p:cNvPr>
          <p:cNvSpPr txBox="1"/>
          <p:nvPr/>
        </p:nvSpPr>
        <p:spPr>
          <a:xfrm>
            <a:off x="6327313" y="2045260"/>
            <a:ext cx="1402089" cy="738664"/>
          </a:xfrm>
          <a:prstGeom prst="rect">
            <a:avLst/>
          </a:prstGeom>
          <a:noFill/>
        </p:spPr>
        <p:txBody>
          <a:bodyPr wrap="square" rtlCol="0">
            <a:spAutoFit/>
          </a:bodyPr>
          <a:lstStyle/>
          <a:p>
            <a:r>
              <a:rPr lang="en-US" sz="2400" b="1" dirty="0"/>
              <a:t>Teachers</a:t>
            </a:r>
          </a:p>
          <a:p>
            <a:endParaRPr lang="en-US" dirty="0"/>
          </a:p>
        </p:txBody>
      </p:sp>
      <p:sp>
        <p:nvSpPr>
          <p:cNvPr id="24" name="TextBox 23">
            <a:extLst>
              <a:ext uri="{FF2B5EF4-FFF2-40B4-BE49-F238E27FC236}">
                <a16:creationId xmlns:a16="http://schemas.microsoft.com/office/drawing/2014/main" id="{5E5BEF68-863A-554D-9AB6-A3332A0A6A9C}"/>
              </a:ext>
            </a:extLst>
          </p:cNvPr>
          <p:cNvSpPr txBox="1"/>
          <p:nvPr/>
        </p:nvSpPr>
        <p:spPr>
          <a:xfrm>
            <a:off x="9060923" y="945782"/>
            <a:ext cx="2804178" cy="738664"/>
          </a:xfrm>
          <a:prstGeom prst="rect">
            <a:avLst/>
          </a:prstGeom>
          <a:noFill/>
        </p:spPr>
        <p:txBody>
          <a:bodyPr wrap="square" rtlCol="0">
            <a:spAutoFit/>
          </a:bodyPr>
          <a:lstStyle/>
          <a:p>
            <a:r>
              <a:rPr lang="en-US" sz="2400" b="1" dirty="0"/>
              <a:t>Students</a:t>
            </a:r>
          </a:p>
          <a:p>
            <a:endParaRPr lang="en-US" dirty="0"/>
          </a:p>
        </p:txBody>
      </p:sp>
    </p:spTree>
    <p:extLst>
      <p:ext uri="{BB962C8B-B14F-4D97-AF65-F5344CB8AC3E}">
        <p14:creationId xmlns:p14="http://schemas.microsoft.com/office/powerpoint/2010/main" val="395959450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910A-A290-4346-826E-E0D95E261AE1}"/>
              </a:ext>
            </a:extLst>
          </p:cNvPr>
          <p:cNvSpPr>
            <a:spLocks noGrp="1"/>
          </p:cNvSpPr>
          <p:nvPr>
            <p:ph type="title"/>
          </p:nvPr>
        </p:nvSpPr>
        <p:spPr/>
        <p:txBody>
          <a:bodyPr/>
          <a:lstStyle/>
          <a:p>
            <a:r>
              <a:rPr lang="en-US" dirty="0"/>
              <a:t>Creating Objectives</a:t>
            </a:r>
          </a:p>
        </p:txBody>
      </p:sp>
      <p:sp>
        <p:nvSpPr>
          <p:cNvPr id="3" name="Content Placeholder 2">
            <a:extLst>
              <a:ext uri="{FF2B5EF4-FFF2-40B4-BE49-F238E27FC236}">
                <a16:creationId xmlns:a16="http://schemas.microsoft.com/office/drawing/2014/main" id="{89C7EEA2-9DE4-8543-85DA-6CB1FE621A94}"/>
              </a:ext>
            </a:extLst>
          </p:cNvPr>
          <p:cNvSpPr>
            <a:spLocks noGrp="1"/>
          </p:cNvSpPr>
          <p:nvPr>
            <p:ph idx="1"/>
          </p:nvPr>
        </p:nvSpPr>
        <p:spPr/>
        <p:txBody>
          <a:bodyPr/>
          <a:lstStyle/>
          <a:p>
            <a:r>
              <a:rPr lang="en-US" dirty="0"/>
              <a:t>Where do these come from?</a:t>
            </a:r>
          </a:p>
          <a:p>
            <a:r>
              <a:rPr lang="en-US" dirty="0"/>
              <a:t>Why?</a:t>
            </a:r>
          </a:p>
          <a:p>
            <a:endParaRPr lang="en-US" dirty="0"/>
          </a:p>
        </p:txBody>
      </p:sp>
    </p:spTree>
    <p:extLst>
      <p:ext uri="{BB962C8B-B14F-4D97-AF65-F5344CB8AC3E}">
        <p14:creationId xmlns:p14="http://schemas.microsoft.com/office/powerpoint/2010/main" val="202030779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1453-B005-7041-A0BD-C62271F9FEBB}"/>
              </a:ext>
            </a:extLst>
          </p:cNvPr>
          <p:cNvSpPr>
            <a:spLocks noGrp="1"/>
          </p:cNvSpPr>
          <p:nvPr>
            <p:ph type="title"/>
          </p:nvPr>
        </p:nvSpPr>
        <p:spPr/>
        <p:txBody>
          <a:bodyPr/>
          <a:lstStyle/>
          <a:p>
            <a:r>
              <a:rPr lang="en-US" dirty="0"/>
              <a:t>Primary Objective</a:t>
            </a:r>
          </a:p>
        </p:txBody>
      </p:sp>
      <p:sp>
        <p:nvSpPr>
          <p:cNvPr id="3" name="Content Placeholder 2">
            <a:extLst>
              <a:ext uri="{FF2B5EF4-FFF2-40B4-BE49-F238E27FC236}">
                <a16:creationId xmlns:a16="http://schemas.microsoft.com/office/drawing/2014/main" id="{31378129-03CD-9B49-B814-2113231881AC}"/>
              </a:ext>
            </a:extLst>
          </p:cNvPr>
          <p:cNvSpPr>
            <a:spLocks noGrp="1"/>
          </p:cNvSpPr>
          <p:nvPr>
            <p:ph idx="1"/>
          </p:nvPr>
        </p:nvSpPr>
        <p:spPr/>
        <p:txBody>
          <a:bodyPr>
            <a:normAutofit/>
          </a:bodyPr>
          <a:lstStyle/>
          <a:p>
            <a:r>
              <a:rPr lang="en-US" dirty="0"/>
              <a:t>To provide English language training in the context of workplace and post-secondary life, which integrates specific career and academic goals, in alignment with WIOA performance indicators.</a:t>
            </a:r>
          </a:p>
        </p:txBody>
      </p:sp>
    </p:spTree>
    <p:extLst>
      <p:ext uri="{BB962C8B-B14F-4D97-AF65-F5344CB8AC3E}">
        <p14:creationId xmlns:p14="http://schemas.microsoft.com/office/powerpoint/2010/main" val="96310678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1_YorkPPT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YorkPPTtheme" id="{A821C7DE-7DE9-A046-983D-9893971237A4}" vid="{98667B8B-5DE0-6C48-83F2-4D360862A42E}"/>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1010</Words>
  <Application>Microsoft Macintosh PowerPoint</Application>
  <PresentationFormat>Widescreen</PresentationFormat>
  <Paragraphs>180</Paragraphs>
  <Slides>19</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Chalkduster</vt:lpstr>
      <vt:lpstr>Corbel</vt:lpstr>
      <vt:lpstr>Gill Sans MT</vt:lpstr>
      <vt:lpstr>Open Sans</vt:lpstr>
      <vt:lpstr>Roboto Slab Light</vt:lpstr>
      <vt:lpstr>1_YorkPPTtheme</vt:lpstr>
      <vt:lpstr>Depth</vt:lpstr>
      <vt:lpstr>Building a Successful Adult ESL Program</vt:lpstr>
      <vt:lpstr>About Us</vt:lpstr>
      <vt:lpstr> </vt:lpstr>
      <vt:lpstr> </vt:lpstr>
      <vt:lpstr> </vt:lpstr>
      <vt:lpstr> </vt:lpstr>
      <vt:lpstr>The Process</vt:lpstr>
      <vt:lpstr>Creating Objectives</vt:lpstr>
      <vt:lpstr>Primary Objective</vt:lpstr>
      <vt:lpstr>WIOA and the OCCC ESL Program</vt:lpstr>
      <vt:lpstr>Course Design</vt:lpstr>
      <vt:lpstr>Teachers</vt:lpstr>
      <vt:lpstr>Qualities of a Great Teacher Relative Importance </vt:lpstr>
      <vt:lpstr>PowerPoint Presentation</vt:lpstr>
      <vt:lpstr>Teachers</vt:lpstr>
      <vt:lpstr>Students</vt:lpstr>
      <vt:lpstr>PowerPoint Presentation</vt:lpstr>
      <vt:lpstr>Questions</vt:lpstr>
      <vt:lpstr>Closing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Successful Adult ESL Program</dc:title>
  <dc:creator>Microsoft Office User</dc:creator>
  <cp:lastModifiedBy>Microsoft Office User</cp:lastModifiedBy>
  <cp:revision>70</cp:revision>
  <cp:lastPrinted>2019-08-06T14:43:49Z</cp:lastPrinted>
  <dcterms:created xsi:type="dcterms:W3CDTF">2019-07-05T20:25:29Z</dcterms:created>
  <dcterms:modified xsi:type="dcterms:W3CDTF">2019-08-06T16:04:27Z</dcterms:modified>
</cp:coreProperties>
</file>