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0" r:id="rId2"/>
  </p:sldMasterIdLst>
  <p:notesMasterIdLst>
    <p:notesMasterId r:id="rId10"/>
  </p:notesMasterIdLst>
  <p:handoutMasterIdLst>
    <p:handoutMasterId r:id="rId11"/>
  </p:handoutMasterIdLst>
  <p:sldIdLst>
    <p:sldId id="272" r:id="rId3"/>
    <p:sldId id="274" r:id="rId4"/>
    <p:sldId id="275" r:id="rId5"/>
    <p:sldId id="276" r:id="rId6"/>
    <p:sldId id="278" r:id="rId7"/>
    <p:sldId id="279" r:id="rId8"/>
    <p:sldId id="280" r:id="rId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2529"/>
    <a:srgbClr val="E8CC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7E543B-84D8-4423-8F9F-24C7439AD616}" v="28" dt="2020-02-09T21:09:20.048"/>
    <p1510:client id="{53F69CE0-A1FD-4F2A-BED8-98489F61AE9C}" v="55" dt="2020-02-09T21:36:06.948"/>
    <p1510:client id="{70FB539A-DEA9-45B3-BCD5-048836492AE7}" v="15" dt="2020-02-09T22:40:28.3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85982" autoAdjust="0"/>
  </p:normalViewPr>
  <p:slideViewPr>
    <p:cSldViewPr snapToGrid="0">
      <p:cViewPr varScale="1">
        <p:scale>
          <a:sx n="99" d="100"/>
          <a:sy n="99" d="100"/>
        </p:scale>
        <p:origin x="10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3154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emy Thomas" userId="9e41155601c9f222" providerId="LiveId" clId="{53F69CE0-A1FD-4F2A-BED8-98489F61AE9C}"/>
    <pc:docChg chg="undo custSel modSld">
      <pc:chgData name="Jeremy Thomas" userId="9e41155601c9f222" providerId="LiveId" clId="{53F69CE0-A1FD-4F2A-BED8-98489F61AE9C}" dt="2020-02-09T21:36:06.948" v="85" actId="2085"/>
      <pc:docMkLst>
        <pc:docMk/>
      </pc:docMkLst>
      <pc:sldChg chg="addSp modSp modAnim">
        <pc:chgData name="Jeremy Thomas" userId="9e41155601c9f222" providerId="LiveId" clId="{53F69CE0-A1FD-4F2A-BED8-98489F61AE9C}" dt="2020-02-09T21:18:07.662" v="23"/>
        <pc:sldMkLst>
          <pc:docMk/>
          <pc:sldMk cId="850985382" sldId="274"/>
        </pc:sldMkLst>
        <pc:spChg chg="add mod">
          <ac:chgData name="Jeremy Thomas" userId="9e41155601c9f222" providerId="LiveId" clId="{53F69CE0-A1FD-4F2A-BED8-98489F61AE9C}" dt="2020-02-09T21:15:58.366" v="16" actId="1076"/>
          <ac:spMkLst>
            <pc:docMk/>
            <pc:sldMk cId="850985382" sldId="274"/>
            <ac:spMk id="10" creationId="{B82CAA53-90CA-409C-8119-DB091A4EC4AB}"/>
          </ac:spMkLst>
        </pc:spChg>
        <pc:graphicFrameChg chg="mod">
          <ac:chgData name="Jeremy Thomas" userId="9e41155601c9f222" providerId="LiveId" clId="{53F69CE0-A1FD-4F2A-BED8-98489F61AE9C}" dt="2020-02-09T21:15:27.998" v="12"/>
          <ac:graphicFrameMkLst>
            <pc:docMk/>
            <pc:sldMk cId="850985382" sldId="274"/>
            <ac:graphicFrameMk id="5" creationId="{00000000-0000-0000-0000-000000000000}"/>
          </ac:graphicFrameMkLst>
        </pc:graphicFrameChg>
      </pc:sldChg>
      <pc:sldChg chg="modAnim">
        <pc:chgData name="Jeremy Thomas" userId="9e41155601c9f222" providerId="LiveId" clId="{53F69CE0-A1FD-4F2A-BED8-98489F61AE9C}" dt="2020-02-09T21:19:51.157" v="29"/>
        <pc:sldMkLst>
          <pc:docMk/>
          <pc:sldMk cId="3635623935" sldId="275"/>
        </pc:sldMkLst>
      </pc:sldChg>
      <pc:sldChg chg="modSp">
        <pc:chgData name="Jeremy Thomas" userId="9e41155601c9f222" providerId="LiveId" clId="{53F69CE0-A1FD-4F2A-BED8-98489F61AE9C}" dt="2020-02-09T21:24:46.780" v="54" actId="14734"/>
        <pc:sldMkLst>
          <pc:docMk/>
          <pc:sldMk cId="1041747933" sldId="277"/>
        </pc:sldMkLst>
        <pc:graphicFrameChg chg="mod modGraphic">
          <ac:chgData name="Jeremy Thomas" userId="9e41155601c9f222" providerId="LiveId" clId="{53F69CE0-A1FD-4F2A-BED8-98489F61AE9C}" dt="2020-02-09T21:24:46.780" v="54" actId="14734"/>
          <ac:graphicFrameMkLst>
            <pc:docMk/>
            <pc:sldMk cId="1041747933" sldId="277"/>
            <ac:graphicFrameMk id="6" creationId="{00000000-0000-0000-0000-000000000000}"/>
          </ac:graphicFrameMkLst>
        </pc:graphicFrameChg>
      </pc:sldChg>
      <pc:sldChg chg="modSp">
        <pc:chgData name="Jeremy Thomas" userId="9e41155601c9f222" providerId="LiveId" clId="{53F69CE0-A1FD-4F2A-BED8-98489F61AE9C}" dt="2020-02-09T21:22:43.160" v="45" actId="207"/>
        <pc:sldMkLst>
          <pc:docMk/>
          <pc:sldMk cId="912921613" sldId="278"/>
        </pc:sldMkLst>
        <pc:graphicFrameChg chg="mod modGraphic">
          <ac:chgData name="Jeremy Thomas" userId="9e41155601c9f222" providerId="LiveId" clId="{53F69CE0-A1FD-4F2A-BED8-98489F61AE9C}" dt="2020-02-09T21:22:43.160" v="45" actId="207"/>
          <ac:graphicFrameMkLst>
            <pc:docMk/>
            <pc:sldMk cId="912921613" sldId="278"/>
            <ac:graphicFrameMk id="5" creationId="{00000000-0000-0000-0000-000000000000}"/>
          </ac:graphicFrameMkLst>
        </pc:graphicFrameChg>
      </pc:sldChg>
      <pc:sldChg chg="modSp">
        <pc:chgData name="Jeremy Thomas" userId="9e41155601c9f222" providerId="LiveId" clId="{53F69CE0-A1FD-4F2A-BED8-98489F61AE9C}" dt="2020-02-09T21:25:16.627" v="57"/>
        <pc:sldMkLst>
          <pc:docMk/>
          <pc:sldMk cId="3789682717" sldId="279"/>
        </pc:sldMkLst>
        <pc:spChg chg="mod">
          <ac:chgData name="Jeremy Thomas" userId="9e41155601c9f222" providerId="LiveId" clId="{53F69CE0-A1FD-4F2A-BED8-98489F61AE9C}" dt="2020-02-09T21:23:30.804" v="48" actId="1076"/>
          <ac:spMkLst>
            <pc:docMk/>
            <pc:sldMk cId="3789682717" sldId="279"/>
            <ac:spMk id="6" creationId="{00000000-0000-0000-0000-000000000000}"/>
          </ac:spMkLst>
        </pc:spChg>
        <pc:graphicFrameChg chg="mod modGraphic">
          <ac:chgData name="Jeremy Thomas" userId="9e41155601c9f222" providerId="LiveId" clId="{53F69CE0-A1FD-4F2A-BED8-98489F61AE9C}" dt="2020-02-09T21:25:16.627" v="57"/>
          <ac:graphicFrameMkLst>
            <pc:docMk/>
            <pc:sldMk cId="3789682717" sldId="279"/>
            <ac:graphicFrameMk id="5" creationId="{00000000-0000-0000-0000-000000000000}"/>
          </ac:graphicFrameMkLst>
        </pc:graphicFrameChg>
      </pc:sldChg>
      <pc:sldChg chg="modSp">
        <pc:chgData name="Jeremy Thomas" userId="9e41155601c9f222" providerId="LiveId" clId="{53F69CE0-A1FD-4F2A-BED8-98489F61AE9C}" dt="2020-02-09T21:36:06.948" v="85" actId="2085"/>
        <pc:sldMkLst>
          <pc:docMk/>
          <pc:sldMk cId="418484096" sldId="280"/>
        </pc:sldMkLst>
        <pc:graphicFrameChg chg="mod">
          <ac:chgData name="Jeremy Thomas" userId="9e41155601c9f222" providerId="LiveId" clId="{53F69CE0-A1FD-4F2A-BED8-98489F61AE9C}" dt="2020-02-09T21:36:06.948" v="85" actId="2085"/>
          <ac:graphicFrameMkLst>
            <pc:docMk/>
            <pc:sldMk cId="418484096" sldId="280"/>
            <ac:graphicFrameMk id="5" creationId="{00000000-0000-0000-0000-000000000000}"/>
          </ac:graphicFrameMkLst>
        </pc:graphicFrameChg>
      </pc:sldChg>
      <pc:sldChg chg="modSp modAnim">
        <pc:chgData name="Jeremy Thomas" userId="9e41155601c9f222" providerId="LiveId" clId="{53F69CE0-A1FD-4F2A-BED8-98489F61AE9C}" dt="2020-02-09T21:32:01.560" v="83" actId="1076"/>
        <pc:sldMkLst>
          <pc:docMk/>
          <pc:sldMk cId="1644210876" sldId="292"/>
        </pc:sldMkLst>
        <pc:spChg chg="mod">
          <ac:chgData name="Jeremy Thomas" userId="9e41155601c9f222" providerId="LiveId" clId="{53F69CE0-A1FD-4F2A-BED8-98489F61AE9C}" dt="2020-02-09T21:32:01.560" v="83" actId="1076"/>
          <ac:spMkLst>
            <pc:docMk/>
            <pc:sldMk cId="1644210876" sldId="292"/>
            <ac:spMk id="9" creationId="{00000000-0000-0000-0000-000000000000}"/>
          </ac:spMkLst>
        </pc:spChg>
      </pc:sldChg>
    </pc:docChg>
  </pc:docChgLst>
  <pc:docChgLst>
    <pc:chgData name="Jeremy Thomas" userId="9e41155601c9f222" providerId="LiveId" clId="{70FB539A-DEA9-45B3-BCD5-048836492AE7}"/>
    <pc:docChg chg="modSld">
      <pc:chgData name="Jeremy Thomas" userId="9e41155601c9f222" providerId="LiveId" clId="{70FB539A-DEA9-45B3-BCD5-048836492AE7}" dt="2020-02-09T22:40:28.324" v="14" actId="20577"/>
      <pc:docMkLst>
        <pc:docMk/>
      </pc:docMkLst>
      <pc:sldChg chg="modSp">
        <pc:chgData name="Jeremy Thomas" userId="9e41155601c9f222" providerId="LiveId" clId="{70FB539A-DEA9-45B3-BCD5-048836492AE7}" dt="2020-02-09T22:40:28.324" v="14" actId="20577"/>
        <pc:sldMkLst>
          <pc:docMk/>
          <pc:sldMk cId="1644210876" sldId="292"/>
        </pc:sldMkLst>
        <pc:spChg chg="mod">
          <ac:chgData name="Jeremy Thomas" userId="9e41155601c9f222" providerId="LiveId" clId="{70FB539A-DEA9-45B3-BCD5-048836492AE7}" dt="2020-02-09T22:40:28.324" v="14" actId="20577"/>
          <ac:spMkLst>
            <pc:docMk/>
            <pc:sldMk cId="1644210876" sldId="292"/>
            <ac:spMk id="9" creationId="{00000000-0000-0000-0000-000000000000}"/>
          </ac:spMkLst>
        </pc:spChg>
      </pc:sldChg>
    </pc:docChg>
  </pc:docChgLst>
  <pc:docChgLst>
    <pc:chgData name="Jeremy Thomas" userId="9e41155601c9f222" providerId="LiveId" clId="{217E543B-84D8-4423-8F9F-24C7439AD616}"/>
    <pc:docChg chg="modSld">
      <pc:chgData name="Jeremy Thomas" userId="9e41155601c9f222" providerId="LiveId" clId="{217E543B-84D8-4423-8F9F-24C7439AD616}" dt="2020-02-09T21:09:20.048" v="20"/>
      <pc:docMkLst>
        <pc:docMk/>
      </pc:docMkLst>
      <pc:sldChg chg="modSp modAnim">
        <pc:chgData name="Jeremy Thomas" userId="9e41155601c9f222" providerId="LiveId" clId="{217E543B-84D8-4423-8F9F-24C7439AD616}" dt="2020-02-09T21:09:20.048" v="20"/>
        <pc:sldMkLst>
          <pc:docMk/>
          <pc:sldMk cId="850985382" sldId="274"/>
        </pc:sldMkLst>
        <pc:spChg chg="mod">
          <ac:chgData name="Jeremy Thomas" userId="9e41155601c9f222" providerId="LiveId" clId="{217E543B-84D8-4423-8F9F-24C7439AD616}" dt="2020-02-09T21:06:55.853" v="10" actId="14100"/>
          <ac:spMkLst>
            <pc:docMk/>
            <pc:sldMk cId="850985382" sldId="274"/>
            <ac:spMk id="6" creationId="{33E00D1B-11D3-4FFB-9900-15FC3445A4DB}"/>
          </ac:spMkLst>
        </pc:spChg>
        <pc:graphicFrameChg chg="mod">
          <ac:chgData name="Jeremy Thomas" userId="9e41155601c9f222" providerId="LiveId" clId="{217E543B-84D8-4423-8F9F-24C7439AD616}" dt="2020-02-09T21:05:19.184" v="7"/>
          <ac:graphicFrameMkLst>
            <pc:docMk/>
            <pc:sldMk cId="850985382" sldId="274"/>
            <ac:graphicFrameMk id="5" creationId="{00000000-0000-0000-0000-0000000000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549355243638027E-2"/>
          <c:y val="0.20734480713461254"/>
          <c:w val="0.92463105139153601"/>
          <c:h val="0.709616211284536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Summer 2019</c:v>
                </c:pt>
                <c:pt idx="1">
                  <c:v>Summer 2020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4744</c:v>
                </c:pt>
                <c:pt idx="1">
                  <c:v>5074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E7-469D-B242-DAB98BEC8F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16526272"/>
        <c:axId val="1216526688"/>
      </c:barChart>
      <c:catAx>
        <c:axId val="1216526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216526688"/>
        <c:crosses val="autoZero"/>
        <c:auto val="1"/>
        <c:lblAlgn val="ctr"/>
        <c:lblOffset val="100"/>
        <c:noMultiLvlLbl val="0"/>
      </c:catAx>
      <c:valAx>
        <c:axId val="121652668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216526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Summer 2019</c:v>
                </c:pt>
                <c:pt idx="1">
                  <c:v>Summer 2020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23067</c:v>
                </c:pt>
                <c:pt idx="1">
                  <c:v>24938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CD-4921-AD26-039F53F3FD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72648160"/>
        <c:axId val="1572650656"/>
      </c:barChart>
      <c:catAx>
        <c:axId val="1572648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572650656"/>
        <c:crosses val="autoZero"/>
        <c:auto val="1"/>
        <c:lblAlgn val="ctr"/>
        <c:lblOffset val="100"/>
        <c:noMultiLvlLbl val="0"/>
      </c:catAx>
      <c:valAx>
        <c:axId val="157265065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572648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Summer 2019</c:v>
                </c:pt>
                <c:pt idx="1">
                  <c:v>Summer 2020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1D-4DE5-B58B-528F21002FE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28303632"/>
        <c:axId val="228289072"/>
      </c:barChart>
      <c:catAx>
        <c:axId val="228303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28289072"/>
        <c:crosses val="autoZero"/>
        <c:auto val="1"/>
        <c:lblAlgn val="ctr"/>
        <c:lblOffset val="100"/>
        <c:noMultiLvlLbl val="0"/>
      </c:catAx>
      <c:valAx>
        <c:axId val="22828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28303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85853ED-169D-4A39-9A79-16DBD900B2D1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F8A2FA5-4D29-48CD-9822-E5447ED51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4286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0CCABE-87B3-464F-925F-6091F5976557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336A31-B297-481C-826B-24F443BAB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189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36A31-B297-481C-826B-24F443BAB18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08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NOTE:  The data reported does not include students who have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Never Attended. 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change in data reporting is effective beginning fall term of 2019.  All comparison data has been adjusted accordingly.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336A31-B297-481C-826B-24F443BAB1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7672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336A31-B297-481C-826B-24F443BAB1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6836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36A31-B297-481C-826B-24F443BAB18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421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Students</a:t>
            </a:r>
            <a:r>
              <a:rPr lang="en-US" baseline="0" dirty="0" smtClean="0"/>
              <a:t> are both New to OCCC and New Transfers to OCCC.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336A31-B297-481C-826B-24F443BAB1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4162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Total</a:t>
            </a:r>
            <a:r>
              <a:rPr lang="en-US" baseline="0" dirty="0" smtClean="0"/>
              <a:t> Concurrent students includes JRCON, SRCON, and Undocumented Concurrent.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336A31-B297-481C-826B-24F443BAB1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1591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F0D71-5DE0-4F53-B70A-A05649911A2A}" type="datetime1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19D0F-4887-4EA7-8568-39553E72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83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F5294-50F6-4D13-9CD4-F0C19406D8A4}" type="datetime1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19D0F-4887-4EA7-8568-39553E72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713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6BD94-36EE-4F9E-B865-1BEC55E5BD81}" type="datetime1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19D0F-4887-4EA7-8568-39553E72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84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2238" y="0"/>
            <a:ext cx="6108238" cy="6858000"/>
          </a:xfrm>
          <a:prstGeom prst="rect">
            <a:avLst/>
          </a:prstGeom>
          <a:solidFill>
            <a:srgbClr val="C7B7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5041900" y="0"/>
            <a:ext cx="71501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3429000"/>
            <a:ext cx="6113587" cy="1834230"/>
          </a:xfrm>
          <a:prstGeom prst="rect">
            <a:avLst/>
          </a:prstGeom>
          <a:solidFill>
            <a:srgbClr val="730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00" y="445213"/>
            <a:ext cx="5286586" cy="304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971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2238" y="0"/>
            <a:ext cx="6108238" cy="6858000"/>
          </a:xfrm>
          <a:prstGeom prst="rect">
            <a:avLst/>
          </a:prstGeom>
          <a:solidFill>
            <a:srgbClr val="C7B7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5041900" y="0"/>
            <a:ext cx="71501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3429000"/>
            <a:ext cx="6113587" cy="1834230"/>
          </a:xfrm>
          <a:prstGeom prst="rect">
            <a:avLst/>
          </a:prstGeom>
          <a:solidFill>
            <a:srgbClr val="730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00" y="445213"/>
            <a:ext cx="5286586" cy="304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603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10" y="5835055"/>
            <a:ext cx="7628604" cy="466814"/>
          </a:xfrm>
          <a:prstGeom prst="rect">
            <a:avLst/>
          </a:prstGeom>
          <a:solidFill>
            <a:srgbClr val="730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594" y="7330"/>
            <a:ext cx="4563406" cy="68580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61553" y="840258"/>
            <a:ext cx="7177216" cy="4753157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553" y="276797"/>
            <a:ext cx="7177216" cy="563461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Trajan Pro" panose="02020502050506020301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419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37969"/>
            <a:ext cx="10515599" cy="5132096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08BB6-3CC7-4C28-80BC-4DD9410C6FAB}" type="datetime1">
              <a:rPr lang="en-US" smtClean="0"/>
              <a:t>8/12/2020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6E6F7-C6D2-4868-862D-0B1E8FD845D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0" y="1"/>
            <a:ext cx="12192000" cy="700464"/>
          </a:xfrm>
          <a:prstGeom prst="rect">
            <a:avLst/>
          </a:prstGeom>
          <a:solidFill>
            <a:srgbClr val="C7B7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1" name="Title 7"/>
          <p:cNvSpPr>
            <a:spLocks noGrp="1"/>
          </p:cNvSpPr>
          <p:nvPr>
            <p:ph type="title"/>
          </p:nvPr>
        </p:nvSpPr>
        <p:spPr>
          <a:xfrm>
            <a:off x="165850" y="95036"/>
            <a:ext cx="10515600" cy="60543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Trajan Pro" panose="02020502050506020301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314" y="21230"/>
            <a:ext cx="3214734" cy="67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320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10953"/>
            <a:ext cx="10515599" cy="5059111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A4194-C3F2-4469-8A88-43EAC60110A4}" type="datetime1">
              <a:rPr lang="en-US" smtClean="0"/>
              <a:t>8/12/2020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6E6F7-C6D2-4868-862D-0B1E8FD845D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1"/>
            <a:ext cx="12192000" cy="700464"/>
          </a:xfrm>
          <a:prstGeom prst="rect">
            <a:avLst/>
          </a:prstGeom>
          <a:solidFill>
            <a:srgbClr val="C7B7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2" y="21230"/>
            <a:ext cx="3214734" cy="67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9483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990600"/>
            <a:ext cx="5181600" cy="5186363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990600"/>
            <a:ext cx="5181600" cy="5186363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C00E7-8990-428C-B6CD-7E7AD0D0A903}" type="datetime1">
              <a:rPr lang="en-US" smtClean="0"/>
              <a:t>8/12/2020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6E6F7-C6D2-4868-862D-0B1E8FD845D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2192000" cy="700464"/>
          </a:xfrm>
          <a:prstGeom prst="rect">
            <a:avLst/>
          </a:prstGeom>
          <a:solidFill>
            <a:srgbClr val="C7B7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0" name="Title 7"/>
          <p:cNvSpPr>
            <a:spLocks noGrp="1"/>
          </p:cNvSpPr>
          <p:nvPr>
            <p:ph type="title"/>
          </p:nvPr>
        </p:nvSpPr>
        <p:spPr>
          <a:xfrm>
            <a:off x="165850" y="95036"/>
            <a:ext cx="10515600" cy="60543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Trajan Pro" panose="02020502050506020301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890" y="21230"/>
            <a:ext cx="3214734" cy="67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824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3546" y="990600"/>
            <a:ext cx="7490254" cy="5186363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FB763-ECD4-4D4B-B499-7CD377D5BE0B}" type="datetime1">
              <a:rPr lang="en-US" smtClean="0"/>
              <a:t>8/12/2020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6E6F7-C6D2-4868-862D-0B1E8FD845D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700464"/>
          </a:xfrm>
          <a:prstGeom prst="rect">
            <a:avLst/>
          </a:prstGeom>
          <a:solidFill>
            <a:srgbClr val="C7B7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69" r="29736"/>
          <a:stretch/>
        </p:blipFill>
        <p:spPr>
          <a:xfrm>
            <a:off x="0" y="700465"/>
            <a:ext cx="3611310" cy="6157535"/>
          </a:xfrm>
          <a:prstGeom prst="rect">
            <a:avLst/>
          </a:prstGeom>
        </p:spPr>
      </p:pic>
      <p:sp>
        <p:nvSpPr>
          <p:cNvPr id="10" name="Title 7"/>
          <p:cNvSpPr>
            <a:spLocks noGrp="1"/>
          </p:cNvSpPr>
          <p:nvPr>
            <p:ph type="title"/>
          </p:nvPr>
        </p:nvSpPr>
        <p:spPr>
          <a:xfrm>
            <a:off x="132899" y="142566"/>
            <a:ext cx="10515600" cy="60543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Trajan Pro" panose="02020502050506020301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746" y="21229"/>
            <a:ext cx="3214734" cy="67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1437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3604140"/>
            <a:ext cx="10515600" cy="2572823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00366-533D-4CA0-A77E-D1AA78F89EC9}" type="datetime1">
              <a:rPr lang="en-US" smtClean="0"/>
              <a:t>8/12/2020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6E6F7-C6D2-4868-862D-0B1E8FD845D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2192000" cy="700464"/>
          </a:xfrm>
          <a:prstGeom prst="rect">
            <a:avLst/>
          </a:prstGeom>
          <a:solidFill>
            <a:srgbClr val="C7B7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0" b="11210"/>
          <a:stretch/>
        </p:blipFill>
        <p:spPr>
          <a:xfrm>
            <a:off x="0" y="700465"/>
            <a:ext cx="12192000" cy="2759676"/>
          </a:xfrm>
          <a:prstGeom prst="rect">
            <a:avLst/>
          </a:prstGeom>
        </p:spPr>
      </p:pic>
      <p:sp>
        <p:nvSpPr>
          <p:cNvPr id="10" name="Title 7"/>
          <p:cNvSpPr>
            <a:spLocks noGrp="1"/>
          </p:cNvSpPr>
          <p:nvPr>
            <p:ph type="title"/>
          </p:nvPr>
        </p:nvSpPr>
        <p:spPr>
          <a:xfrm>
            <a:off x="165850" y="185654"/>
            <a:ext cx="10515600" cy="60543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Trajan Pro" panose="02020502050506020301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314" y="21230"/>
            <a:ext cx="3214734" cy="67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152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5C010-CBF7-4FA2-8A94-5E98DE2DF4E2}" type="datetime1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19D0F-4887-4EA7-8568-39553E72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522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2CDF-2C47-4174-B525-5117417923A7}" type="datetime1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19D0F-4887-4EA7-8568-39553E72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734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D49CF-430D-4BD5-B470-C0F1F0DD50A7}" type="datetime1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19D0F-4887-4EA7-8568-39553E72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23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1B166-3029-4070-B1AE-99DD34979799}" type="datetime1">
              <a:rPr lang="en-US" smtClean="0"/>
              <a:t>8/12/2020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19D0F-4887-4EA7-8568-39553E72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61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CA05D-C7E4-46B7-9138-65D4F5DE0FC7}" type="datetime1">
              <a:rPr lang="en-US" smtClean="0"/>
              <a:t>8/12/2020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19D0F-4887-4EA7-8568-39553E72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80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9A54-A58F-4742-A59E-5CA367D1C69D}" type="datetime1">
              <a:rPr lang="en-US" smtClean="0"/>
              <a:t>8/12/2020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19D0F-4887-4EA7-8568-39553E72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799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C7E62-947E-4798-B67F-8D6C2240351E}" type="datetime1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19D0F-4887-4EA7-8568-39553E72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571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6807-CDA5-44A2-BE6B-FF9049EA7010}" type="datetime1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19D0F-4887-4EA7-8568-39553E72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535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A932E-4634-4512-9771-98DC5059C7AE}" type="datetime1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19D0F-4887-4EA7-8568-39553E724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996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90FC5-F820-4066-9C27-8D7252E31F67}" type="datetime1">
              <a:rPr lang="en-US" smtClean="0"/>
              <a:t>8/12/2020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6E6F7-C6D2-4868-862D-0B1E8FD84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24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1" y="5533900"/>
            <a:ext cx="6095999" cy="7696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730A11"/>
                </a:solidFill>
              </a:rPr>
              <a:t>Dr. Jeremy Thomas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730A11"/>
                </a:solidFill>
              </a:rPr>
              <a:t>Provost</a:t>
            </a:r>
            <a:r>
              <a:rPr lang="en-US" sz="2400" dirty="0">
                <a:solidFill>
                  <a:srgbClr val="7C2529"/>
                </a:solidFill>
              </a:rPr>
              <a:t>|</a:t>
            </a:r>
            <a:r>
              <a:rPr lang="en-US" sz="2400" b="1" dirty="0">
                <a:solidFill>
                  <a:srgbClr val="730A11"/>
                </a:solidFill>
              </a:rPr>
              <a:t>Vice President, Student Affairs</a:t>
            </a:r>
          </a:p>
        </p:txBody>
      </p:sp>
      <p:pic>
        <p:nvPicPr>
          <p:cNvPr id="6" name="Picture Placeholder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9" r="15338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3424136"/>
            <a:ext cx="6096000" cy="18288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3600" b="1" dirty="0">
                <a:solidFill>
                  <a:schemeClr val="bg1"/>
                </a:solidFill>
              </a:rPr>
              <a:t/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 smtClean="0">
                <a:solidFill>
                  <a:schemeClr val="bg1"/>
                </a:solidFill>
              </a:rPr>
              <a:t>Summer </a:t>
            </a:r>
            <a:r>
              <a:rPr lang="en-US" sz="3600" b="1" dirty="0">
                <a:solidFill>
                  <a:schemeClr val="bg1"/>
                </a:solidFill>
              </a:rPr>
              <a:t>2020 Enrollment Report</a:t>
            </a:r>
          </a:p>
          <a:p>
            <a:pPr algn="ctr">
              <a:lnSpc>
                <a:spcPct val="110000"/>
              </a:lnSpc>
            </a:pPr>
            <a:r>
              <a:rPr lang="en-US" sz="3000" dirty="0">
                <a:solidFill>
                  <a:schemeClr val="bg1"/>
                </a:solidFill>
              </a:rPr>
              <a:t>Board of Regents | </a:t>
            </a:r>
            <a:r>
              <a:rPr lang="en-US" sz="3000" dirty="0" smtClean="0">
                <a:solidFill>
                  <a:schemeClr val="bg1"/>
                </a:solidFill>
              </a:rPr>
              <a:t>August </a:t>
            </a:r>
            <a:r>
              <a:rPr lang="en-US" sz="3000" dirty="0">
                <a:solidFill>
                  <a:schemeClr val="bg1"/>
                </a:solidFill>
              </a:rPr>
              <a:t>17, 2020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1536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0703" y="803189"/>
            <a:ext cx="11528853" cy="5735723"/>
          </a:xfrm>
        </p:spPr>
        <p:txBody>
          <a:bodyPr/>
          <a:lstStyle/>
          <a:p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6E6F7-C6D2-4868-862D-0B1E8FD845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C2529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C2529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Headcount</a:t>
            </a:r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8950948"/>
              </p:ext>
            </p:extLst>
          </p:nvPr>
        </p:nvGraphicFramePr>
        <p:xfrm>
          <a:off x="678180" y="620626"/>
          <a:ext cx="10835640" cy="5367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1">
            <a:extLst>
              <a:ext uri="{FF2B5EF4-FFF2-40B4-BE49-F238E27FC236}">
                <a16:creationId xmlns:a16="http://schemas.microsoft.com/office/drawing/2014/main" id="{33E00D1B-11D3-4FFB-9900-15FC3445A4DB}"/>
              </a:ext>
            </a:extLst>
          </p:cNvPr>
          <p:cNvSpPr txBox="1"/>
          <p:nvPr/>
        </p:nvSpPr>
        <p:spPr>
          <a:xfrm>
            <a:off x="8162889" y="2552697"/>
            <a:ext cx="1554978" cy="35283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+7.0%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Down Arrow 7">
            <a:extLst>
              <a:ext uri="{FF2B5EF4-FFF2-40B4-BE49-F238E27FC236}">
                <a16:creationId xmlns:a16="http://schemas.microsoft.com/office/drawing/2014/main" id="{B82CAA53-90CA-409C-8119-DB091A4EC4AB}"/>
              </a:ext>
            </a:extLst>
          </p:cNvPr>
          <p:cNvSpPr/>
          <p:nvPr/>
        </p:nvSpPr>
        <p:spPr>
          <a:xfrm rot="10800000">
            <a:off x="8341650" y="3008255"/>
            <a:ext cx="1376217" cy="1801199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98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0703" y="803189"/>
            <a:ext cx="11528853" cy="5735723"/>
          </a:xfrm>
        </p:spPr>
        <p:txBody>
          <a:bodyPr/>
          <a:lstStyle/>
          <a:p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6E6F7-C6D2-4868-862D-0B1E8FD845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C2529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C2529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Credit Hours</a:t>
            </a:r>
          </a:p>
        </p:txBody>
      </p:sp>
      <p:graphicFrame>
        <p:nvGraphicFramePr>
          <p:cNvPr id="5" name="Content Placeholder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7805078"/>
              </p:ext>
            </p:extLst>
          </p:nvPr>
        </p:nvGraphicFramePr>
        <p:xfrm>
          <a:off x="838200" y="1038225"/>
          <a:ext cx="10515600" cy="5132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Down Arrow 7">
            <a:extLst>
              <a:ext uri="{FF2B5EF4-FFF2-40B4-BE49-F238E27FC236}">
                <a16:creationId xmlns:a16="http://schemas.microsoft.com/office/drawing/2014/main" id="{D722A1F2-D34E-4E30-BE81-B1907B8041D4}"/>
              </a:ext>
            </a:extLst>
          </p:cNvPr>
          <p:cNvSpPr/>
          <p:nvPr/>
        </p:nvSpPr>
        <p:spPr>
          <a:xfrm rot="10800000">
            <a:off x="8251371" y="3053755"/>
            <a:ext cx="1208314" cy="1648871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1B49CB27-85EA-4B84-A647-1770A204E0C4}"/>
              </a:ext>
            </a:extLst>
          </p:cNvPr>
          <p:cNvSpPr txBox="1"/>
          <p:nvPr/>
        </p:nvSpPr>
        <p:spPr>
          <a:xfrm>
            <a:off x="8085411" y="2559035"/>
            <a:ext cx="1554978" cy="88672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+8.1</a:t>
            </a:r>
            <a:r>
              <a:rPr lang="en-US" sz="2400" dirty="0">
                <a:solidFill>
                  <a:schemeClr val="bg1"/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63562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7456529"/>
              </p:ext>
            </p:extLst>
          </p:nvPr>
        </p:nvGraphicFramePr>
        <p:xfrm>
          <a:off x="838200" y="1038225"/>
          <a:ext cx="10515600" cy="5132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6E6F7-C6D2-4868-862D-0B1E8FD845D4}" type="slidenum">
              <a:rPr lang="en-US" smtClean="0"/>
              <a:t>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Students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EF67FDEE-4772-468D-8BC3-762164987EE7}"/>
              </a:ext>
            </a:extLst>
          </p:cNvPr>
          <p:cNvSpPr txBox="1"/>
          <p:nvPr/>
        </p:nvSpPr>
        <p:spPr>
          <a:xfrm>
            <a:off x="8055710" y="4644809"/>
            <a:ext cx="1376218" cy="88669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-17.5%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Down Arrow 3">
            <a:extLst>
              <a:ext uri="{FF2B5EF4-FFF2-40B4-BE49-F238E27FC236}">
                <a16:creationId xmlns:a16="http://schemas.microsoft.com/office/drawing/2014/main" id="{A325CDB7-09CF-4C1D-BD18-23BD8856C4F2}"/>
              </a:ext>
            </a:extLst>
          </p:cNvPr>
          <p:cNvSpPr/>
          <p:nvPr/>
        </p:nvSpPr>
        <p:spPr>
          <a:xfrm>
            <a:off x="8280088" y="3392950"/>
            <a:ext cx="927462" cy="1251857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96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0703" y="803189"/>
            <a:ext cx="11528853" cy="5735723"/>
          </a:xfrm>
        </p:spPr>
        <p:txBody>
          <a:bodyPr/>
          <a:lstStyle/>
          <a:p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6E6F7-C6D2-4868-862D-0B1E8FD845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C2529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C2529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Year over Year Percent Change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243975"/>
              </p:ext>
            </p:extLst>
          </p:nvPr>
        </p:nvGraphicFramePr>
        <p:xfrm>
          <a:off x="0" y="700466"/>
          <a:ext cx="12192000" cy="61575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6608">
                  <a:extLst>
                    <a:ext uri="{9D8B030D-6E8A-4147-A177-3AD203B41FA5}">
                      <a16:colId xmlns:a16="http://schemas.microsoft.com/office/drawing/2014/main" val="1736095866"/>
                    </a:ext>
                  </a:extLst>
                </a:gridCol>
                <a:gridCol w="3482696">
                  <a:extLst>
                    <a:ext uri="{9D8B030D-6E8A-4147-A177-3AD203B41FA5}">
                      <a16:colId xmlns:a16="http://schemas.microsoft.com/office/drawing/2014/main" val="1436784145"/>
                    </a:ext>
                  </a:extLst>
                </a:gridCol>
                <a:gridCol w="3482696">
                  <a:extLst>
                    <a:ext uri="{9D8B030D-6E8A-4147-A177-3AD203B41FA5}">
                      <a16:colId xmlns:a16="http://schemas.microsoft.com/office/drawing/2014/main" val="384010826"/>
                    </a:ext>
                  </a:extLst>
                </a:gridCol>
              </a:tblGrid>
              <a:tr h="1504523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Student Type</a:t>
                      </a:r>
                    </a:p>
                  </a:txBody>
                  <a:tcPr anchor="ctr">
                    <a:solidFill>
                      <a:srgbClr val="7C25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Summer </a:t>
                      </a:r>
                      <a:r>
                        <a:rPr lang="en-US" sz="2400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anchor="ctr">
                    <a:solidFill>
                      <a:srgbClr val="7C25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Summer 2020</a:t>
                      </a:r>
                      <a:endParaRPr lang="en-US" sz="2400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7C25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219767"/>
                  </a:ext>
                </a:extLst>
              </a:tr>
              <a:tr h="2326505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Students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1.8%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(1,227)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-14.8%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(1,045)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8166982"/>
                  </a:ext>
                </a:extLst>
              </a:tr>
              <a:tr h="232650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Returning Students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10.3%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(3,517)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14.6%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(4,029)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3971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292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0703" y="803189"/>
            <a:ext cx="11528853" cy="5735723"/>
          </a:xfrm>
        </p:spPr>
        <p:txBody>
          <a:bodyPr/>
          <a:lstStyle/>
          <a:p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6E6F7-C6D2-4868-862D-0B1E8FD845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C2529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C2529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Year over Year Percent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8584345"/>
              </p:ext>
            </p:extLst>
          </p:nvPr>
        </p:nvGraphicFramePr>
        <p:xfrm>
          <a:off x="0" y="675938"/>
          <a:ext cx="12192001" cy="61820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0424">
                  <a:extLst>
                    <a:ext uri="{9D8B030D-6E8A-4147-A177-3AD203B41FA5}">
                      <a16:colId xmlns:a16="http://schemas.microsoft.com/office/drawing/2014/main" val="1668059322"/>
                    </a:ext>
                  </a:extLst>
                </a:gridCol>
                <a:gridCol w="3314591">
                  <a:extLst>
                    <a:ext uri="{9D8B030D-6E8A-4147-A177-3AD203B41FA5}">
                      <a16:colId xmlns:a16="http://schemas.microsoft.com/office/drawing/2014/main" val="1330064041"/>
                    </a:ext>
                  </a:extLst>
                </a:gridCol>
                <a:gridCol w="3406986">
                  <a:extLst>
                    <a:ext uri="{9D8B030D-6E8A-4147-A177-3AD203B41FA5}">
                      <a16:colId xmlns:a16="http://schemas.microsoft.com/office/drawing/2014/main" val="626895517"/>
                    </a:ext>
                  </a:extLst>
                </a:gridCol>
              </a:tblGrid>
              <a:tr h="88476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Student Type</a:t>
                      </a:r>
                    </a:p>
                  </a:txBody>
                  <a:tcPr anchor="ctr">
                    <a:solidFill>
                      <a:srgbClr val="7C25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Summer </a:t>
                      </a:r>
                      <a:r>
                        <a:rPr lang="en-US" sz="2400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anchor="ctr">
                    <a:solidFill>
                      <a:srgbClr val="7C25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Summer </a:t>
                      </a:r>
                      <a:r>
                        <a:rPr lang="en-US" sz="2400" u="sng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anchor="ctr">
                    <a:solidFill>
                      <a:srgbClr val="7C25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095432"/>
                  </a:ext>
                </a:extLst>
              </a:tr>
              <a:tr h="1527121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Concurrent </a:t>
                      </a:r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Students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11.6%</a:t>
                      </a:r>
                      <a:endParaRPr lang="en-US" sz="24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(394)</a:t>
                      </a:r>
                      <a:endParaRPr lang="en-US" sz="24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-5.1%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(374)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0775743"/>
                  </a:ext>
                </a:extLst>
              </a:tr>
              <a:tr h="884760"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6472310"/>
                  </a:ext>
                </a:extLst>
              </a:tr>
              <a:tr h="1358299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Junior Concurrent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13.3%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(51)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131.4%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(118)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9670787"/>
                  </a:ext>
                </a:extLst>
              </a:tr>
              <a:tr h="1527121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Senior Concurrent</a:t>
                      </a:r>
                    </a:p>
                  </a:txBody>
                  <a:tcPr anchor="ctr">
                    <a:solidFill>
                      <a:srgbClr val="E8CC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9.4%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(337)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E8CC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-23.1%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(259)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E8CC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0939662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950768" y="3244334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78968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6600" dirty="0" smtClean="0"/>
              <a:t>Questions</a:t>
            </a:r>
            <a:endParaRPr lang="en-US" sz="6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6E6F7-C6D2-4868-862D-0B1E8FD845D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22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CCC">
      <a:dk1>
        <a:srgbClr val="7C2529"/>
      </a:dk1>
      <a:lt1>
        <a:srgbClr val="FFFFFF"/>
      </a:lt1>
      <a:dk2>
        <a:srgbClr val="7C2529"/>
      </a:dk2>
      <a:lt2>
        <a:srgbClr val="CFC493"/>
      </a:lt2>
      <a:accent1>
        <a:srgbClr val="C02339"/>
      </a:accent1>
      <a:accent2>
        <a:srgbClr val="2E75B5"/>
      </a:accent2>
      <a:accent3>
        <a:srgbClr val="C55A11"/>
      </a:accent3>
      <a:accent4>
        <a:srgbClr val="BF9000"/>
      </a:accent4>
      <a:accent5>
        <a:srgbClr val="538135"/>
      </a:accent5>
      <a:accent6>
        <a:srgbClr val="7B7B7B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53CA1BD-DFF9-4CFB-9DAB-4420D62009A8}" vid="{884A8F13-5637-4D1B-8405-DFCC3C40987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11369</TotalTime>
  <Words>197</Words>
  <Application>Microsoft Office PowerPoint</Application>
  <PresentationFormat>Widescreen</PresentationFormat>
  <Paragraphs>61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Trajan Pro</vt:lpstr>
      <vt:lpstr>Office Theme</vt:lpstr>
      <vt:lpstr>2_Office Theme</vt:lpstr>
      <vt:lpstr>PowerPoint Presentation</vt:lpstr>
      <vt:lpstr>Headcount</vt:lpstr>
      <vt:lpstr>Credit Hours</vt:lpstr>
      <vt:lpstr>International Students</vt:lpstr>
      <vt:lpstr>Year over Year Percent Change</vt:lpstr>
      <vt:lpstr>Year over Year Percent Change</vt:lpstr>
      <vt:lpstr>PowerPoint Presentation</vt:lpstr>
    </vt:vector>
  </TitlesOfParts>
  <Company>Oklahoma City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Incidental Report 2019 Summer Enrollment</dc:title>
  <dc:creator>Miller, Elizabeth A.</dc:creator>
  <cp:lastModifiedBy>Roberts, Roshell A.</cp:lastModifiedBy>
  <cp:revision>141</cp:revision>
  <cp:lastPrinted>2020-08-11T17:58:57Z</cp:lastPrinted>
  <dcterms:created xsi:type="dcterms:W3CDTF">2019-06-12T15:27:11Z</dcterms:created>
  <dcterms:modified xsi:type="dcterms:W3CDTF">2020-08-12T16:58:42Z</dcterms:modified>
</cp:coreProperties>
</file>